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5" r:id="rId13"/>
    <p:sldId id="272" r:id="rId14"/>
    <p:sldId id="276" r:id="rId15"/>
    <p:sldId id="274" r:id="rId16"/>
    <p:sldId id="293" r:id="rId17"/>
    <p:sldId id="282" r:id="rId18"/>
    <p:sldId id="280" r:id="rId19"/>
    <p:sldId id="281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78" r:id="rId30"/>
    <p:sldId id="258" r:id="rId3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CDE4"/>
    <a:srgbClr val="4F81BD"/>
    <a:srgbClr val="FF00FF"/>
    <a:srgbClr val="7F7F7F"/>
    <a:srgbClr val="D411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6649" autoAdjust="0"/>
  </p:normalViewPr>
  <p:slideViewPr>
    <p:cSldViewPr snapToGrid="0">
      <p:cViewPr varScale="1">
        <p:scale>
          <a:sx n="120" d="100"/>
          <a:sy n="120" d="100"/>
        </p:scale>
        <p:origin x="216" y="108"/>
      </p:cViewPr>
      <p:guideLst/>
    </p:cSldViewPr>
  </p:slideViewPr>
  <p:outlineViewPr>
    <p:cViewPr>
      <p:scale>
        <a:sx n="33" d="100"/>
        <a:sy n="33" d="100"/>
      </p:scale>
      <p:origin x="0" y="-133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5DFD28-533E-4F4F-BD67-9CC76EF02D6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ADDD5B-7615-4C74-9658-AD6775FFCA23}">
      <dgm:prSet phldrT="[Text]" custT="1"/>
      <dgm:spPr/>
      <dgm:t>
        <a:bodyPr/>
        <a:lstStyle/>
        <a:p>
          <a:pPr algn="l"/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1. Illustrator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F8138E-A135-4F73-AE3D-E93DAA547B25}" type="parTrans" cxnId="{82DE91F3-653B-4A68-83FB-94233F74C52F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FE7740-C97E-4995-93C5-6ACF2B28616B}" type="sibTrans" cxnId="{82DE91F3-653B-4A68-83FB-94233F74C52F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8CEC7B-8591-4CE1-B646-51B646F7D707}">
      <dgm:prSet phldrT="[Text]" custT="1"/>
      <dgm:spPr/>
      <dgm:t>
        <a:bodyPr/>
        <a:lstStyle/>
        <a:p>
          <a:r>
            <a:rPr lang="en-US" altLang="ja-JP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Braille file preparation in Adobe Illustrator 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6BC0B3-BCC9-45C5-B4B5-742029DE1C91}" type="parTrans" cxnId="{EA32845B-7B36-4E2C-B49C-61FD06C923C3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4A91FF0-D063-438D-ADF0-A85BD5C26271}" type="sibTrans" cxnId="{EA32845B-7B36-4E2C-B49C-61FD06C923C3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D91871-A2B3-40C4-AD4F-A9E233D36C03}">
      <dgm:prSet phldrT="[Text]" custT="1"/>
      <dgm:spPr/>
      <dgm:t>
        <a:bodyPr/>
        <a:lstStyle/>
        <a:p>
          <a:pPr algn="l"/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2. </a:t>
          </a:r>
          <a:r>
            <a:rPr lang="en-US" sz="2400" dirty="0" err="1" smtClean="0">
              <a:latin typeface="Calibri" panose="020F0502020204030204" pitchFamily="34" charset="0"/>
              <a:cs typeface="Calibri" panose="020F0502020204030204" pitchFamily="34" charset="0"/>
            </a:rPr>
            <a:t>RasterLink</a:t>
          </a:r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 Tools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3C1845-4FC6-4CEC-A1C3-8068E54D45D6}" type="parTrans" cxnId="{72BFC2C3-4FD2-4777-8074-00736AD76CF8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092DD7-382D-4F8A-8330-AF928103A3A5}" type="sibTrans" cxnId="{72BFC2C3-4FD2-4777-8074-00736AD76CF8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0936C4-A35D-4325-BDE2-95B4B11978F1}">
      <dgm:prSet phldrT="[Text]"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4CB903D-E098-4873-95A7-CEA1B12A40D5}" type="parTrans" cxnId="{24A389C4-8E61-444C-9398-B35DEE0638A4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0CCD2E-B8F8-48F8-8160-749BD68652BA}" type="sibTrans" cxnId="{24A389C4-8E61-444C-9398-B35DEE0638A4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4CCEB5-A569-485B-B79A-686FB94A55BB}">
      <dgm:prSet phldrT="[Text]" custT="1"/>
      <dgm:spPr/>
      <dgm:t>
        <a:bodyPr/>
        <a:lstStyle/>
        <a:p>
          <a:pPr algn="l"/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3. </a:t>
          </a:r>
          <a:r>
            <a:rPr lang="en-US" altLang="ja-JP" sz="2400" dirty="0" err="1" smtClean="0">
              <a:latin typeface="Calibri" panose="020F0502020204030204" pitchFamily="34" charset="0"/>
              <a:cs typeface="Calibri" panose="020F0502020204030204" pitchFamily="34" charset="0"/>
            </a:rPr>
            <a:t>RasterLink</a:t>
          </a:r>
          <a:r>
            <a:rPr lang="en-US" altLang="ja-JP" sz="2400" dirty="0" smtClean="0">
              <a:latin typeface="Calibri" panose="020F0502020204030204" pitchFamily="34" charset="0"/>
              <a:cs typeface="Calibri" panose="020F0502020204030204" pitchFamily="34" charset="0"/>
            </a:rPr>
            <a:t> Tools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7331B0-4EE6-4C8E-89A0-EEFF2653104C}" type="parTrans" cxnId="{14215923-92E6-4551-969D-913FA6F68EA4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1A552C-4BCA-41D6-9E45-B433DBCE45A6}" type="sibTrans" cxnId="{14215923-92E6-4551-969D-913FA6F68EA4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F59D1E5-D858-4C63-8819-6429F52400C6}">
      <dgm:prSet phldrT="[Text]" custT="1"/>
      <dgm:spPr/>
      <dgm:t>
        <a:bodyPr/>
        <a:lstStyle/>
        <a:p>
          <a:pPr algn="l"/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4. RasterLink6Plus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7BB3CAF-1882-4D5E-875A-E41A955A8D7E}" type="parTrans" cxnId="{471080CA-54CA-4D93-8E68-B6B049CBAE8B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48959C-B7E6-4A24-BF09-4D2D96DBA319}" type="sibTrans" cxnId="{471080CA-54CA-4D93-8E68-B6B049CBAE8B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7A7330-AE21-4E41-8956-D2478B6D3EC2}">
      <dgm:prSet phldrT="[Text]" custT="1"/>
      <dgm:spPr/>
      <dgm:t>
        <a:bodyPr/>
        <a:lstStyle/>
        <a:p>
          <a:pPr algn="l"/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5. RasterLink6Plus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94D15B7-80A0-4F4F-8C53-6DE83116CF9F}" type="parTrans" cxnId="{BFEA82B6-74B5-40D3-865D-0F7E389DFA4C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49035E1-25DB-478A-967D-955107583C78}" type="sibTrans" cxnId="{BFEA82B6-74B5-40D3-865D-0F7E389DFA4C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F1176C-EC72-4A25-B23C-1B056BDF06A6}">
      <dgm:prSet phldrT="[Text]" custT="1"/>
      <dgm:spPr/>
      <dgm:t>
        <a:bodyPr/>
        <a:lstStyle/>
        <a:p>
          <a:r>
            <a:rPr lang="en-US" altLang="ja-JP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Exporting the Braille signs to RasterLink6Plus</a:t>
          </a:r>
          <a:endParaRPr lang="en-US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711C6A-8EC8-4CB3-8EB9-12DA7AE58455}" type="parTrans" cxnId="{DC1615D0-0EF0-47B2-ADDC-A358A333575F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8BFDA1-EDAD-4E1A-99C1-189F1488FC85}" type="sibTrans" cxnId="{DC1615D0-0EF0-47B2-ADDC-A358A333575F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3147A3-9E22-4DAA-97FE-A77BD7C2DFC8}">
      <dgm:prSet phldrT="[Text]" custT="1"/>
      <dgm:spPr/>
      <dgm:t>
        <a:bodyPr/>
        <a:lstStyle/>
        <a:p>
          <a:r>
            <a:rPr lang="en-US" altLang="ja-JP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Import Braille data into rasterLink6Plus and set printing condition</a:t>
          </a:r>
          <a:endParaRPr lang="en-US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6FDD934-9839-4774-AF14-230823DBEFE7}" type="parTrans" cxnId="{246CD2DD-2882-4BD7-B56E-5FC6BDDD203C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DB025B-C74F-4F2B-BF33-8FFBF2F09500}" type="sibTrans" cxnId="{246CD2DD-2882-4BD7-B56E-5FC6BDDD203C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49E7B3-2929-473B-A730-11A849B44E31}">
      <dgm:prSet phldrT="[Text]" custT="1"/>
      <dgm:spPr/>
      <dgm:t>
        <a:bodyPr/>
        <a:lstStyle/>
        <a:p>
          <a:r>
            <a:rPr lang="en-US" altLang="ja-JP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Print the Braille data</a:t>
          </a:r>
          <a:endParaRPr lang="en-US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7241A3A-1DB3-4B26-B62D-6DCDF31AC89E}" type="parTrans" cxnId="{244AEB0F-4EC7-4C17-86C7-AC05512C0C0F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B4ECEF-FC81-4108-A41C-CBB97986D26F}" type="sibTrans" cxnId="{244AEB0F-4EC7-4C17-86C7-AC05512C0C0F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722234C-8249-4BC6-94D4-CC57B8F13E99}">
      <dgm:prSet custT="1"/>
      <dgm:spPr/>
      <dgm:t>
        <a:bodyPr/>
        <a:lstStyle/>
        <a:p>
          <a:r>
            <a:rPr lang="en-US" altLang="ja-JP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Set Spot Color around Braille signs in Illustrator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CE711B5-0DE9-4410-9022-002E384080D4}" type="parTrans" cxnId="{5E427AD9-A020-4354-BA96-532FBD46C616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67E1B9-1250-4738-B220-74A7D538841F}" type="sibTrans" cxnId="{5E427AD9-A020-4354-BA96-532FBD46C616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AC24FDA-813C-4A55-9214-6CD37253F1DA}" type="pres">
      <dgm:prSet presAssocID="{275DFD28-533E-4F4F-BD67-9CC76EF02D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F22292-167A-44D4-AA01-BFF63257BB1A}" type="pres">
      <dgm:prSet presAssocID="{E5ADDD5B-7615-4C74-9658-AD6775FFCA23}" presName="linNode" presStyleCnt="0"/>
      <dgm:spPr/>
    </dgm:pt>
    <dgm:pt modelId="{1727A484-2FCC-48C8-B1A6-C2A9632E00AF}" type="pres">
      <dgm:prSet presAssocID="{E5ADDD5B-7615-4C74-9658-AD6775FFCA23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5545C-E1EF-4795-8A4C-114C55ECE448}" type="pres">
      <dgm:prSet presAssocID="{E5ADDD5B-7615-4C74-9658-AD6775FFCA23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95DFFC-2DC9-44A6-90A8-C545D9523F0C}" type="pres">
      <dgm:prSet presAssocID="{EFFE7740-C97E-4995-93C5-6ACF2B28616B}" presName="sp" presStyleCnt="0"/>
      <dgm:spPr/>
    </dgm:pt>
    <dgm:pt modelId="{976121CA-9241-4D80-9794-84765932E489}" type="pres">
      <dgm:prSet presAssocID="{ECD91871-A2B3-40C4-AD4F-A9E233D36C03}" presName="linNode" presStyleCnt="0"/>
      <dgm:spPr/>
    </dgm:pt>
    <dgm:pt modelId="{6AA9ED92-E44C-4988-BFF4-3A115C7F5AD6}" type="pres">
      <dgm:prSet presAssocID="{ECD91871-A2B3-40C4-AD4F-A9E233D36C03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593E51-1CCF-485C-9E08-C35C7037F8F2}" type="pres">
      <dgm:prSet presAssocID="{ECD91871-A2B3-40C4-AD4F-A9E233D36C03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E323F-0E8B-47BC-9443-01BDF41C983B}" type="pres">
      <dgm:prSet presAssocID="{83092DD7-382D-4F8A-8330-AF928103A3A5}" presName="sp" presStyleCnt="0"/>
      <dgm:spPr/>
    </dgm:pt>
    <dgm:pt modelId="{BCCDFE3E-FEDF-4425-9F5C-8129FC900A4C}" type="pres">
      <dgm:prSet presAssocID="{964CCEB5-A569-485B-B79A-686FB94A55BB}" presName="linNode" presStyleCnt="0"/>
      <dgm:spPr/>
    </dgm:pt>
    <dgm:pt modelId="{921B9FD2-4531-4E62-A064-6DC4E7D8AEBE}" type="pres">
      <dgm:prSet presAssocID="{964CCEB5-A569-485B-B79A-686FB94A55BB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7DA0D-B452-4B0B-82F1-BE3FF6760159}" type="pres">
      <dgm:prSet presAssocID="{964CCEB5-A569-485B-B79A-686FB94A55BB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07AA9-F911-48B3-A38D-B313A9CB46CB}" type="pres">
      <dgm:prSet presAssocID="{E31A552C-4BCA-41D6-9E45-B433DBCE45A6}" presName="sp" presStyleCnt="0"/>
      <dgm:spPr/>
    </dgm:pt>
    <dgm:pt modelId="{40B23945-2393-4F5E-A455-8876DEB179A1}" type="pres">
      <dgm:prSet presAssocID="{FF59D1E5-D858-4C63-8819-6429F52400C6}" presName="linNode" presStyleCnt="0"/>
      <dgm:spPr/>
    </dgm:pt>
    <dgm:pt modelId="{8834B6E2-36C0-4315-B8FE-DFAEBC622034}" type="pres">
      <dgm:prSet presAssocID="{FF59D1E5-D858-4C63-8819-6429F52400C6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5C39C-CEE6-4E88-B8D5-AB52EE22F794}" type="pres">
      <dgm:prSet presAssocID="{FF59D1E5-D858-4C63-8819-6429F52400C6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ACC8B1-8581-400C-9DB8-81FD580436C2}" type="pres">
      <dgm:prSet presAssocID="{CF48959C-B7E6-4A24-BF09-4D2D96DBA319}" presName="sp" presStyleCnt="0"/>
      <dgm:spPr/>
    </dgm:pt>
    <dgm:pt modelId="{7819147A-EEF6-4724-B55B-719B879709E8}" type="pres">
      <dgm:prSet presAssocID="{CC7A7330-AE21-4E41-8956-D2478B6D3EC2}" presName="linNode" presStyleCnt="0"/>
      <dgm:spPr/>
    </dgm:pt>
    <dgm:pt modelId="{BB165168-2159-4C4F-93F5-202F2719A1B3}" type="pres">
      <dgm:prSet presAssocID="{CC7A7330-AE21-4E41-8956-D2478B6D3EC2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EB27E-ED1B-4211-BE1D-6CCEA3B196DE}" type="pres">
      <dgm:prSet presAssocID="{CC7A7330-AE21-4E41-8956-D2478B6D3EC2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215923-92E6-4551-969D-913FA6F68EA4}" srcId="{275DFD28-533E-4F4F-BD67-9CC76EF02D66}" destId="{964CCEB5-A569-485B-B79A-686FB94A55BB}" srcOrd="2" destOrd="0" parTransId="{797331B0-4EE6-4C8E-89A0-EEFF2653104C}" sibTransId="{E31A552C-4BCA-41D6-9E45-B433DBCE45A6}"/>
    <dgm:cxn modelId="{471080CA-54CA-4D93-8E68-B6B049CBAE8B}" srcId="{275DFD28-533E-4F4F-BD67-9CC76EF02D66}" destId="{FF59D1E5-D858-4C63-8819-6429F52400C6}" srcOrd="3" destOrd="0" parTransId="{27BB3CAF-1882-4D5E-875A-E41A955A8D7E}" sibTransId="{CF48959C-B7E6-4A24-BF09-4D2D96DBA319}"/>
    <dgm:cxn modelId="{5E427AD9-A020-4354-BA96-532FBD46C616}" srcId="{ECD91871-A2B3-40C4-AD4F-A9E233D36C03}" destId="{C722234C-8249-4BC6-94D4-CC57B8F13E99}" srcOrd="1" destOrd="0" parTransId="{0CE711B5-0DE9-4410-9022-002E384080D4}" sibTransId="{DE67E1B9-1250-4738-B220-74A7D538841F}"/>
    <dgm:cxn modelId="{72BFC2C3-4FD2-4777-8074-00736AD76CF8}" srcId="{275DFD28-533E-4F4F-BD67-9CC76EF02D66}" destId="{ECD91871-A2B3-40C4-AD4F-A9E233D36C03}" srcOrd="1" destOrd="0" parTransId="{2C3C1845-4FC6-4CEC-A1C3-8068E54D45D6}" sibTransId="{83092DD7-382D-4F8A-8330-AF928103A3A5}"/>
    <dgm:cxn modelId="{DB474E50-F462-4732-9D61-302946E4B2FE}" type="presOf" srcId="{C722234C-8249-4BC6-94D4-CC57B8F13E99}" destId="{F6593E51-1CCF-485C-9E08-C35C7037F8F2}" srcOrd="0" destOrd="1" presId="urn:microsoft.com/office/officeart/2005/8/layout/vList5"/>
    <dgm:cxn modelId="{EA32845B-7B36-4E2C-B49C-61FD06C923C3}" srcId="{E5ADDD5B-7615-4C74-9658-AD6775FFCA23}" destId="{6F8CEC7B-8591-4CE1-B646-51B646F7D707}" srcOrd="0" destOrd="0" parTransId="{E26BC0B3-BCC9-45C5-B4B5-742029DE1C91}" sibTransId="{54A91FF0-D063-438D-ADF0-A85BD5C26271}"/>
    <dgm:cxn modelId="{6E29B996-D7B9-4CC5-A2FE-B689666A5031}" type="presOf" srcId="{48F1176C-EC72-4A25-B23C-1B056BDF06A6}" destId="{9277DA0D-B452-4B0B-82F1-BE3FF6760159}" srcOrd="0" destOrd="0" presId="urn:microsoft.com/office/officeart/2005/8/layout/vList5"/>
    <dgm:cxn modelId="{D974FD70-1D35-4B04-8913-96C76196AC00}" type="presOf" srcId="{ED0936C4-A35D-4325-BDE2-95B4B11978F1}" destId="{F6593E51-1CCF-485C-9E08-C35C7037F8F2}" srcOrd="0" destOrd="0" presId="urn:microsoft.com/office/officeart/2005/8/layout/vList5"/>
    <dgm:cxn modelId="{507115F3-152D-4019-9F0B-0536DA952399}" type="presOf" srcId="{275DFD28-533E-4F4F-BD67-9CC76EF02D66}" destId="{8AC24FDA-813C-4A55-9214-6CD37253F1DA}" srcOrd="0" destOrd="0" presId="urn:microsoft.com/office/officeart/2005/8/layout/vList5"/>
    <dgm:cxn modelId="{B4BEA272-E645-446F-8845-ED6EFF273387}" type="presOf" srcId="{E5ADDD5B-7615-4C74-9658-AD6775FFCA23}" destId="{1727A484-2FCC-48C8-B1A6-C2A9632E00AF}" srcOrd="0" destOrd="0" presId="urn:microsoft.com/office/officeart/2005/8/layout/vList5"/>
    <dgm:cxn modelId="{11A7F794-A814-4CB4-895E-55944049FE6F}" type="presOf" srcId="{964CCEB5-A569-485B-B79A-686FB94A55BB}" destId="{921B9FD2-4531-4E62-A064-6DC4E7D8AEBE}" srcOrd="0" destOrd="0" presId="urn:microsoft.com/office/officeart/2005/8/layout/vList5"/>
    <dgm:cxn modelId="{78334B93-CEE4-4A76-9553-8DCF9B38DC5B}" type="presOf" srcId="{C13147A3-9E22-4DAA-97FE-A77BD7C2DFC8}" destId="{8BE5C39C-CEE6-4E88-B8D5-AB52EE22F794}" srcOrd="0" destOrd="0" presId="urn:microsoft.com/office/officeart/2005/8/layout/vList5"/>
    <dgm:cxn modelId="{82DE91F3-653B-4A68-83FB-94233F74C52F}" srcId="{275DFD28-533E-4F4F-BD67-9CC76EF02D66}" destId="{E5ADDD5B-7615-4C74-9658-AD6775FFCA23}" srcOrd="0" destOrd="0" parTransId="{07F8138E-A135-4F73-AE3D-E93DAA547B25}" sibTransId="{EFFE7740-C97E-4995-93C5-6ACF2B28616B}"/>
    <dgm:cxn modelId="{BFEA82B6-74B5-40D3-865D-0F7E389DFA4C}" srcId="{275DFD28-533E-4F4F-BD67-9CC76EF02D66}" destId="{CC7A7330-AE21-4E41-8956-D2478B6D3EC2}" srcOrd="4" destOrd="0" parTransId="{394D15B7-80A0-4F4F-8C53-6DE83116CF9F}" sibTransId="{D49035E1-25DB-478A-967D-955107583C78}"/>
    <dgm:cxn modelId="{B235A86C-900F-430B-8CB1-52A60F5DB35C}" type="presOf" srcId="{CC7A7330-AE21-4E41-8956-D2478B6D3EC2}" destId="{BB165168-2159-4C4F-93F5-202F2719A1B3}" srcOrd="0" destOrd="0" presId="urn:microsoft.com/office/officeart/2005/8/layout/vList5"/>
    <dgm:cxn modelId="{244AEB0F-4EC7-4C17-86C7-AC05512C0C0F}" srcId="{CC7A7330-AE21-4E41-8956-D2478B6D3EC2}" destId="{9549E7B3-2929-473B-A730-11A849B44E31}" srcOrd="0" destOrd="0" parTransId="{27241A3A-1DB3-4B26-B62D-6DCDF31AC89E}" sibTransId="{13B4ECEF-FC81-4108-A41C-CBB97986D26F}"/>
    <dgm:cxn modelId="{24A389C4-8E61-444C-9398-B35DEE0638A4}" srcId="{ECD91871-A2B3-40C4-AD4F-A9E233D36C03}" destId="{ED0936C4-A35D-4325-BDE2-95B4B11978F1}" srcOrd="0" destOrd="0" parTransId="{B4CB903D-E098-4873-95A7-CEA1B12A40D5}" sibTransId="{FE0CCD2E-B8F8-48F8-8160-749BD68652BA}"/>
    <dgm:cxn modelId="{246CD2DD-2882-4BD7-B56E-5FC6BDDD203C}" srcId="{FF59D1E5-D858-4C63-8819-6429F52400C6}" destId="{C13147A3-9E22-4DAA-97FE-A77BD7C2DFC8}" srcOrd="0" destOrd="0" parTransId="{06FDD934-9839-4774-AF14-230823DBEFE7}" sibTransId="{78DB025B-C74F-4F2B-BF33-8FFBF2F09500}"/>
    <dgm:cxn modelId="{77642234-D339-4600-A84A-CA59765839CD}" type="presOf" srcId="{9549E7B3-2929-473B-A730-11A849B44E31}" destId="{3C3EB27E-ED1B-4211-BE1D-6CCEA3B196DE}" srcOrd="0" destOrd="0" presId="urn:microsoft.com/office/officeart/2005/8/layout/vList5"/>
    <dgm:cxn modelId="{327DCAA6-6BE2-43FE-9BF7-80937A6F9A4D}" type="presOf" srcId="{FF59D1E5-D858-4C63-8819-6429F52400C6}" destId="{8834B6E2-36C0-4315-B8FE-DFAEBC622034}" srcOrd="0" destOrd="0" presId="urn:microsoft.com/office/officeart/2005/8/layout/vList5"/>
    <dgm:cxn modelId="{849AB8F7-323C-410F-8937-62DEF2869309}" type="presOf" srcId="{ECD91871-A2B3-40C4-AD4F-A9E233D36C03}" destId="{6AA9ED92-E44C-4988-BFF4-3A115C7F5AD6}" srcOrd="0" destOrd="0" presId="urn:microsoft.com/office/officeart/2005/8/layout/vList5"/>
    <dgm:cxn modelId="{571DC4C4-A400-4828-B9F8-45F1071DFB3B}" type="presOf" srcId="{6F8CEC7B-8591-4CE1-B646-51B646F7D707}" destId="{5F35545C-E1EF-4795-8A4C-114C55ECE448}" srcOrd="0" destOrd="0" presId="urn:microsoft.com/office/officeart/2005/8/layout/vList5"/>
    <dgm:cxn modelId="{DC1615D0-0EF0-47B2-ADDC-A358A333575F}" srcId="{964CCEB5-A569-485B-B79A-686FB94A55BB}" destId="{48F1176C-EC72-4A25-B23C-1B056BDF06A6}" srcOrd="0" destOrd="0" parTransId="{3A711C6A-8EC8-4CB3-8EB9-12DA7AE58455}" sibTransId="{838BFDA1-EDAD-4E1A-99C1-189F1488FC85}"/>
    <dgm:cxn modelId="{D78DB195-5C1F-497B-82AA-97B531CEEF1F}" type="presParOf" srcId="{8AC24FDA-813C-4A55-9214-6CD37253F1DA}" destId="{2FF22292-167A-44D4-AA01-BFF63257BB1A}" srcOrd="0" destOrd="0" presId="urn:microsoft.com/office/officeart/2005/8/layout/vList5"/>
    <dgm:cxn modelId="{BDF694A1-50F9-47E3-BCE4-9652E011E8E8}" type="presParOf" srcId="{2FF22292-167A-44D4-AA01-BFF63257BB1A}" destId="{1727A484-2FCC-48C8-B1A6-C2A9632E00AF}" srcOrd="0" destOrd="0" presId="urn:microsoft.com/office/officeart/2005/8/layout/vList5"/>
    <dgm:cxn modelId="{C3E916E4-FF12-40C2-9E07-4B976C1D5850}" type="presParOf" srcId="{2FF22292-167A-44D4-AA01-BFF63257BB1A}" destId="{5F35545C-E1EF-4795-8A4C-114C55ECE448}" srcOrd="1" destOrd="0" presId="urn:microsoft.com/office/officeart/2005/8/layout/vList5"/>
    <dgm:cxn modelId="{95FB0370-F6CC-40E5-833C-3FC971BFD3C2}" type="presParOf" srcId="{8AC24FDA-813C-4A55-9214-6CD37253F1DA}" destId="{4595DFFC-2DC9-44A6-90A8-C545D9523F0C}" srcOrd="1" destOrd="0" presId="urn:microsoft.com/office/officeart/2005/8/layout/vList5"/>
    <dgm:cxn modelId="{2375ED02-3ED5-4E7F-B123-226BA2AA81F3}" type="presParOf" srcId="{8AC24FDA-813C-4A55-9214-6CD37253F1DA}" destId="{976121CA-9241-4D80-9794-84765932E489}" srcOrd="2" destOrd="0" presId="urn:microsoft.com/office/officeart/2005/8/layout/vList5"/>
    <dgm:cxn modelId="{A2A7E24B-3E77-423A-9A59-0DA70142379F}" type="presParOf" srcId="{976121CA-9241-4D80-9794-84765932E489}" destId="{6AA9ED92-E44C-4988-BFF4-3A115C7F5AD6}" srcOrd="0" destOrd="0" presId="urn:microsoft.com/office/officeart/2005/8/layout/vList5"/>
    <dgm:cxn modelId="{F32684F2-F0F9-4DDB-A700-0452C484ED43}" type="presParOf" srcId="{976121CA-9241-4D80-9794-84765932E489}" destId="{F6593E51-1CCF-485C-9E08-C35C7037F8F2}" srcOrd="1" destOrd="0" presId="urn:microsoft.com/office/officeart/2005/8/layout/vList5"/>
    <dgm:cxn modelId="{E2810161-246E-44F7-A4C0-8BA2AB291998}" type="presParOf" srcId="{8AC24FDA-813C-4A55-9214-6CD37253F1DA}" destId="{40EE323F-0E8B-47BC-9443-01BDF41C983B}" srcOrd="3" destOrd="0" presId="urn:microsoft.com/office/officeart/2005/8/layout/vList5"/>
    <dgm:cxn modelId="{7B66482C-FA78-4012-9040-2C9DB5999E8D}" type="presParOf" srcId="{8AC24FDA-813C-4A55-9214-6CD37253F1DA}" destId="{BCCDFE3E-FEDF-4425-9F5C-8129FC900A4C}" srcOrd="4" destOrd="0" presId="urn:microsoft.com/office/officeart/2005/8/layout/vList5"/>
    <dgm:cxn modelId="{0152355A-AACF-40CB-B5BA-769C79F687F6}" type="presParOf" srcId="{BCCDFE3E-FEDF-4425-9F5C-8129FC900A4C}" destId="{921B9FD2-4531-4E62-A064-6DC4E7D8AEBE}" srcOrd="0" destOrd="0" presId="urn:microsoft.com/office/officeart/2005/8/layout/vList5"/>
    <dgm:cxn modelId="{764165F6-E276-48C6-BEA1-8E3B7D8567FA}" type="presParOf" srcId="{BCCDFE3E-FEDF-4425-9F5C-8129FC900A4C}" destId="{9277DA0D-B452-4B0B-82F1-BE3FF6760159}" srcOrd="1" destOrd="0" presId="urn:microsoft.com/office/officeart/2005/8/layout/vList5"/>
    <dgm:cxn modelId="{7BFD6F03-82F1-42BC-8393-7B520A59B6A8}" type="presParOf" srcId="{8AC24FDA-813C-4A55-9214-6CD37253F1DA}" destId="{CC907AA9-F911-48B3-A38D-B313A9CB46CB}" srcOrd="5" destOrd="0" presId="urn:microsoft.com/office/officeart/2005/8/layout/vList5"/>
    <dgm:cxn modelId="{44D3959A-DDBE-4E42-97C5-A9F1E33EAAC5}" type="presParOf" srcId="{8AC24FDA-813C-4A55-9214-6CD37253F1DA}" destId="{40B23945-2393-4F5E-A455-8876DEB179A1}" srcOrd="6" destOrd="0" presId="urn:microsoft.com/office/officeart/2005/8/layout/vList5"/>
    <dgm:cxn modelId="{40DD98B1-C1D0-448C-ACF6-1DA0A77E2579}" type="presParOf" srcId="{40B23945-2393-4F5E-A455-8876DEB179A1}" destId="{8834B6E2-36C0-4315-B8FE-DFAEBC622034}" srcOrd="0" destOrd="0" presId="urn:microsoft.com/office/officeart/2005/8/layout/vList5"/>
    <dgm:cxn modelId="{E15D9938-2DCB-4FA3-8863-A26F6814A68A}" type="presParOf" srcId="{40B23945-2393-4F5E-A455-8876DEB179A1}" destId="{8BE5C39C-CEE6-4E88-B8D5-AB52EE22F794}" srcOrd="1" destOrd="0" presId="urn:microsoft.com/office/officeart/2005/8/layout/vList5"/>
    <dgm:cxn modelId="{7C2D4AB9-C460-4F81-8FC6-092E4CFCCD88}" type="presParOf" srcId="{8AC24FDA-813C-4A55-9214-6CD37253F1DA}" destId="{A3ACC8B1-8581-400C-9DB8-81FD580436C2}" srcOrd="7" destOrd="0" presId="urn:microsoft.com/office/officeart/2005/8/layout/vList5"/>
    <dgm:cxn modelId="{B24C5F05-86EE-4BF5-999D-94BF7EE2757A}" type="presParOf" srcId="{8AC24FDA-813C-4A55-9214-6CD37253F1DA}" destId="{7819147A-EEF6-4724-B55B-719B879709E8}" srcOrd="8" destOrd="0" presId="urn:microsoft.com/office/officeart/2005/8/layout/vList5"/>
    <dgm:cxn modelId="{232A0CF4-B86B-4DAA-BA89-6501C858016F}" type="presParOf" srcId="{7819147A-EEF6-4724-B55B-719B879709E8}" destId="{BB165168-2159-4C4F-93F5-202F2719A1B3}" srcOrd="0" destOrd="0" presId="urn:microsoft.com/office/officeart/2005/8/layout/vList5"/>
    <dgm:cxn modelId="{050451D7-1A83-4441-BC01-28CB4A8E20B2}" type="presParOf" srcId="{7819147A-EEF6-4724-B55B-719B879709E8}" destId="{3C3EB27E-ED1B-4211-BE1D-6CCEA3B196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5DFD28-533E-4F4F-BD67-9CC76EF02D6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ADDD5B-7615-4C74-9658-AD6775FFCA23}">
      <dgm:prSet phldrT="[Text]" custT="1"/>
      <dgm:spPr/>
      <dgm:t>
        <a:bodyPr/>
        <a:lstStyle/>
        <a:p>
          <a:pPr algn="l"/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1. Import Data 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F8138E-A135-4F73-AE3D-E93DAA547B25}" type="parTrans" cxnId="{82DE91F3-653B-4A68-83FB-94233F74C52F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FE7740-C97E-4995-93C5-6ACF2B28616B}" type="sibTrans" cxnId="{82DE91F3-653B-4A68-83FB-94233F74C52F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8CEC7B-8591-4CE1-B646-51B646F7D707}">
      <dgm:prSet phldrT="[Text]" custT="1"/>
      <dgm:spPr/>
      <dgm:t>
        <a:bodyPr/>
        <a:lstStyle/>
        <a:p>
          <a:r>
            <a:rPr lang="en-US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Import “Color” and “Metallic Color” data</a:t>
          </a:r>
          <a:endParaRPr lang="en-US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6BC0B3-BCC9-45C5-B4B5-742029DE1C91}" type="parTrans" cxnId="{EA32845B-7B36-4E2C-B49C-61FD06C923C3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4A91FF0-D063-438D-ADF0-A85BD5C26271}" type="sibTrans" cxnId="{EA32845B-7B36-4E2C-B49C-61FD06C923C3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D91871-A2B3-40C4-AD4F-A9E233D36C03}">
      <dgm:prSet phldrT="[Text]" custT="1"/>
      <dgm:spPr/>
      <dgm:t>
        <a:bodyPr/>
        <a:lstStyle/>
        <a:p>
          <a:pPr algn="l"/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2. Create Metallic Layer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3C1845-4FC6-4CEC-A1C3-8068E54D45D6}" type="parTrans" cxnId="{72BFC2C3-4FD2-4777-8074-00736AD76CF8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092DD7-382D-4F8A-8330-AF928103A3A5}" type="sibTrans" cxnId="{72BFC2C3-4FD2-4777-8074-00736AD76CF8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0936C4-A35D-4325-BDE2-95B4B11978F1}">
      <dgm:prSet phldrT="[Text]"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4CB903D-E098-4873-95A7-CEA1B12A40D5}" type="parTrans" cxnId="{24A389C4-8E61-444C-9398-B35DEE0638A4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0CCD2E-B8F8-48F8-8160-749BD68652BA}" type="sibTrans" cxnId="{24A389C4-8E61-444C-9398-B35DEE0638A4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4CCEB5-A569-485B-B79A-686FB94A55BB}">
      <dgm:prSet phldrT="[Text]" custT="1"/>
      <dgm:spPr/>
      <dgm:t>
        <a:bodyPr/>
        <a:lstStyle/>
        <a:p>
          <a:pPr algn="l"/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3. Composite Layers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7331B0-4EE6-4C8E-89A0-EEFF2653104C}" type="parTrans" cxnId="{14215923-92E6-4551-969D-913FA6F68EA4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1A552C-4BCA-41D6-9E45-B433DBCE45A6}" type="sibTrans" cxnId="{14215923-92E6-4551-969D-913FA6F68EA4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F59D1E5-D858-4C63-8819-6429F52400C6}">
      <dgm:prSet phldrT="[Text]" custT="1"/>
      <dgm:spPr/>
      <dgm:t>
        <a:bodyPr/>
        <a:lstStyle/>
        <a:p>
          <a:pPr algn="l"/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4. Finish Metallic Layer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7BB3CAF-1882-4D5E-875A-E41A955A8D7E}" type="parTrans" cxnId="{471080CA-54CA-4D93-8E68-B6B049CBAE8B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48959C-B7E6-4A24-BF09-4D2D96DBA319}" type="sibTrans" cxnId="{471080CA-54CA-4D93-8E68-B6B049CBAE8B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7A7330-AE21-4E41-8956-D2478B6D3EC2}">
      <dgm:prSet phldrT="[Text]" custT="1"/>
      <dgm:spPr/>
      <dgm:t>
        <a:bodyPr/>
        <a:lstStyle/>
        <a:p>
          <a:pPr algn="l"/>
          <a:r>
            <a:rPr lang="en-US" sz="2400" dirty="0" smtClean="0">
              <a:latin typeface="Calibri" panose="020F0502020204030204" pitchFamily="34" charset="0"/>
              <a:cs typeface="Calibri" panose="020F0502020204030204" pitchFamily="34" charset="0"/>
            </a:rPr>
            <a:t>5. Set Quality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94D15B7-80A0-4F4F-8C53-6DE83116CF9F}" type="parTrans" cxnId="{BFEA82B6-74B5-40D3-865D-0F7E389DFA4C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49035E1-25DB-478A-967D-955107583C78}" type="sibTrans" cxnId="{BFEA82B6-74B5-40D3-865D-0F7E389DFA4C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F1176C-EC72-4A25-B23C-1B056BDF06A6}">
      <dgm:prSet phldrT="[Text]" custT="1"/>
      <dgm:spPr/>
      <dgm:t>
        <a:bodyPr/>
        <a:lstStyle/>
        <a:p>
          <a:r>
            <a:rPr lang="en-US" altLang="ja-JP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Composite all layers into one job</a:t>
          </a:r>
          <a:endParaRPr lang="en-US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711C6A-8EC8-4CB3-8EB9-12DA7AE58455}" type="parTrans" cxnId="{DC1615D0-0EF0-47B2-ADDC-A358A333575F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8BFDA1-EDAD-4E1A-99C1-189F1488FC85}" type="sibTrans" cxnId="{DC1615D0-0EF0-47B2-ADDC-A358A333575F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3147A3-9E22-4DAA-97FE-A77BD7C2DFC8}">
      <dgm:prSet phldrT="[Text]" custT="1"/>
      <dgm:spPr/>
      <dgm:t>
        <a:bodyPr/>
        <a:lstStyle/>
        <a:p>
          <a:r>
            <a:rPr lang="en-US" altLang="ja-JP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Set finish condition for Metallic Layer</a:t>
          </a:r>
          <a:endParaRPr lang="en-US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6FDD934-9839-4774-AF14-230823DBEFE7}" type="parTrans" cxnId="{246CD2DD-2882-4BD7-B56E-5FC6BDDD203C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DB025B-C74F-4F2B-BF33-8FFBF2F09500}" type="sibTrans" cxnId="{246CD2DD-2882-4BD7-B56E-5FC6BDDD203C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49E7B3-2929-473B-A730-11A849B44E31}">
      <dgm:prSet phldrT="[Text]" custT="1"/>
      <dgm:spPr/>
      <dgm:t>
        <a:bodyPr/>
        <a:lstStyle/>
        <a:p>
          <a:r>
            <a:rPr lang="en-US" altLang="ja-JP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Set printing conditions for Composited Job </a:t>
          </a:r>
          <a:endParaRPr lang="en-US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7241A3A-1DB3-4B26-B62D-6DCDF31AC89E}" type="parTrans" cxnId="{244AEB0F-4EC7-4C17-86C7-AC05512C0C0F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B4ECEF-FC81-4108-A41C-CBB97986D26F}" type="sibTrans" cxnId="{244AEB0F-4EC7-4C17-86C7-AC05512C0C0F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722234C-8249-4BC6-94D4-CC57B8F13E99}">
      <dgm:prSet custT="1"/>
      <dgm:spPr/>
      <dgm:t>
        <a:bodyPr/>
        <a:lstStyle/>
        <a:p>
          <a:r>
            <a:rPr lang="en-US" altLang="ja-JP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Create “Metallic” layer from “Metallic Color” data 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CE711B5-0DE9-4410-9022-002E384080D4}" type="parTrans" cxnId="{5E427AD9-A020-4354-BA96-532FBD46C616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67E1B9-1250-4738-B220-74A7D538841F}" type="sibTrans" cxnId="{5E427AD9-A020-4354-BA96-532FBD46C616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63DCCD-F107-4FFE-96BD-38CF47FDF98E}">
      <dgm:prSet phldrT="[Text]" custT="1"/>
      <dgm:spPr/>
      <dgm:t>
        <a:bodyPr/>
        <a:lstStyle/>
        <a:p>
          <a:pPr algn="l"/>
          <a:r>
            <a:rPr lang="en-US" sz="2400" b="0" dirty="0" smtClean="0">
              <a:latin typeface="Calibri" panose="020F0502020204030204" pitchFamily="34" charset="0"/>
              <a:cs typeface="Calibri" panose="020F0502020204030204" pitchFamily="34" charset="0"/>
            </a:rPr>
            <a:t>6. Print</a:t>
          </a:r>
          <a:endParaRPr lang="en-US" sz="2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E81FA8C-37D1-43B8-B1B9-BBCC42174E55}" type="parTrans" cxnId="{26AB404B-0773-45B1-A016-F8224CCB3AB8}">
      <dgm:prSet/>
      <dgm:spPr/>
      <dgm:t>
        <a:bodyPr/>
        <a:lstStyle/>
        <a:p>
          <a:endParaRPr lang="en-US"/>
        </a:p>
      </dgm:t>
    </dgm:pt>
    <dgm:pt modelId="{61C6C762-6E19-4596-BE1F-6E3017CAEB56}" type="sibTrans" cxnId="{26AB404B-0773-45B1-A016-F8224CCB3AB8}">
      <dgm:prSet/>
      <dgm:spPr/>
      <dgm:t>
        <a:bodyPr/>
        <a:lstStyle/>
        <a:p>
          <a:endParaRPr lang="en-US"/>
        </a:p>
      </dgm:t>
    </dgm:pt>
    <dgm:pt modelId="{C9BD232F-5E69-497F-BD3E-7803FC9DB1E1}">
      <dgm:prSet phldrT="[Text]" custT="1"/>
      <dgm:spPr/>
      <dgm:t>
        <a:bodyPr/>
        <a:lstStyle/>
        <a:p>
          <a:pPr algn="l"/>
          <a:r>
            <a:rPr lang="en-US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Execute printing operation</a:t>
          </a:r>
          <a:endParaRPr lang="en-US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C9B973C-56FD-4C54-BE47-3BE74ABFBD86}" type="parTrans" cxnId="{60296CC9-2FC6-4CCB-88AD-6F7084449678}">
      <dgm:prSet/>
      <dgm:spPr/>
      <dgm:t>
        <a:bodyPr/>
        <a:lstStyle/>
        <a:p>
          <a:endParaRPr lang="en-US"/>
        </a:p>
      </dgm:t>
    </dgm:pt>
    <dgm:pt modelId="{EB820AF8-117F-44E3-BF3E-E2C8410B5BAC}" type="sibTrans" cxnId="{60296CC9-2FC6-4CCB-88AD-6F7084449678}">
      <dgm:prSet/>
      <dgm:spPr/>
      <dgm:t>
        <a:bodyPr/>
        <a:lstStyle/>
        <a:p>
          <a:endParaRPr lang="en-US"/>
        </a:p>
      </dgm:t>
    </dgm:pt>
    <dgm:pt modelId="{8AC24FDA-813C-4A55-9214-6CD37253F1DA}" type="pres">
      <dgm:prSet presAssocID="{275DFD28-533E-4F4F-BD67-9CC76EF02D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F22292-167A-44D4-AA01-BFF63257BB1A}" type="pres">
      <dgm:prSet presAssocID="{E5ADDD5B-7615-4C74-9658-AD6775FFCA23}" presName="linNode" presStyleCnt="0"/>
      <dgm:spPr/>
    </dgm:pt>
    <dgm:pt modelId="{1727A484-2FCC-48C8-B1A6-C2A9632E00AF}" type="pres">
      <dgm:prSet presAssocID="{E5ADDD5B-7615-4C74-9658-AD6775FFCA23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5545C-E1EF-4795-8A4C-114C55ECE448}" type="pres">
      <dgm:prSet presAssocID="{E5ADDD5B-7615-4C74-9658-AD6775FFCA23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95DFFC-2DC9-44A6-90A8-C545D9523F0C}" type="pres">
      <dgm:prSet presAssocID="{EFFE7740-C97E-4995-93C5-6ACF2B28616B}" presName="sp" presStyleCnt="0"/>
      <dgm:spPr/>
    </dgm:pt>
    <dgm:pt modelId="{976121CA-9241-4D80-9794-84765932E489}" type="pres">
      <dgm:prSet presAssocID="{ECD91871-A2B3-40C4-AD4F-A9E233D36C03}" presName="linNode" presStyleCnt="0"/>
      <dgm:spPr/>
    </dgm:pt>
    <dgm:pt modelId="{6AA9ED92-E44C-4988-BFF4-3A115C7F5AD6}" type="pres">
      <dgm:prSet presAssocID="{ECD91871-A2B3-40C4-AD4F-A9E233D36C03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593E51-1CCF-485C-9E08-C35C7037F8F2}" type="pres">
      <dgm:prSet presAssocID="{ECD91871-A2B3-40C4-AD4F-A9E233D36C03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E323F-0E8B-47BC-9443-01BDF41C983B}" type="pres">
      <dgm:prSet presAssocID="{83092DD7-382D-4F8A-8330-AF928103A3A5}" presName="sp" presStyleCnt="0"/>
      <dgm:spPr/>
    </dgm:pt>
    <dgm:pt modelId="{BCCDFE3E-FEDF-4425-9F5C-8129FC900A4C}" type="pres">
      <dgm:prSet presAssocID="{964CCEB5-A569-485B-B79A-686FB94A55BB}" presName="linNode" presStyleCnt="0"/>
      <dgm:spPr/>
    </dgm:pt>
    <dgm:pt modelId="{921B9FD2-4531-4E62-A064-6DC4E7D8AEBE}" type="pres">
      <dgm:prSet presAssocID="{964CCEB5-A569-485B-B79A-686FB94A55BB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7DA0D-B452-4B0B-82F1-BE3FF6760159}" type="pres">
      <dgm:prSet presAssocID="{964CCEB5-A569-485B-B79A-686FB94A55BB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07AA9-F911-48B3-A38D-B313A9CB46CB}" type="pres">
      <dgm:prSet presAssocID="{E31A552C-4BCA-41D6-9E45-B433DBCE45A6}" presName="sp" presStyleCnt="0"/>
      <dgm:spPr/>
    </dgm:pt>
    <dgm:pt modelId="{40B23945-2393-4F5E-A455-8876DEB179A1}" type="pres">
      <dgm:prSet presAssocID="{FF59D1E5-D858-4C63-8819-6429F52400C6}" presName="linNode" presStyleCnt="0"/>
      <dgm:spPr/>
    </dgm:pt>
    <dgm:pt modelId="{8834B6E2-36C0-4315-B8FE-DFAEBC622034}" type="pres">
      <dgm:prSet presAssocID="{FF59D1E5-D858-4C63-8819-6429F52400C6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5C39C-CEE6-4E88-B8D5-AB52EE22F794}" type="pres">
      <dgm:prSet presAssocID="{FF59D1E5-D858-4C63-8819-6429F52400C6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ACC8B1-8581-400C-9DB8-81FD580436C2}" type="pres">
      <dgm:prSet presAssocID="{CF48959C-B7E6-4A24-BF09-4D2D96DBA319}" presName="sp" presStyleCnt="0"/>
      <dgm:spPr/>
    </dgm:pt>
    <dgm:pt modelId="{7819147A-EEF6-4724-B55B-719B879709E8}" type="pres">
      <dgm:prSet presAssocID="{CC7A7330-AE21-4E41-8956-D2478B6D3EC2}" presName="linNode" presStyleCnt="0"/>
      <dgm:spPr/>
    </dgm:pt>
    <dgm:pt modelId="{BB165168-2159-4C4F-93F5-202F2719A1B3}" type="pres">
      <dgm:prSet presAssocID="{CC7A7330-AE21-4E41-8956-D2478B6D3EC2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EB27E-ED1B-4211-BE1D-6CCEA3B196DE}" type="pres">
      <dgm:prSet presAssocID="{CC7A7330-AE21-4E41-8956-D2478B6D3EC2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89A841-64CB-4B7A-B9F7-3FA8EBB99F2E}" type="pres">
      <dgm:prSet presAssocID="{D49035E1-25DB-478A-967D-955107583C78}" presName="sp" presStyleCnt="0"/>
      <dgm:spPr/>
    </dgm:pt>
    <dgm:pt modelId="{5F8813E1-42D1-41FE-9B16-FCD1A8FE05E4}" type="pres">
      <dgm:prSet presAssocID="{A163DCCD-F107-4FFE-96BD-38CF47FDF98E}" presName="linNode" presStyleCnt="0"/>
      <dgm:spPr/>
    </dgm:pt>
    <dgm:pt modelId="{C745A17C-D488-4594-9D8C-4A5C82960DEC}" type="pres">
      <dgm:prSet presAssocID="{A163DCCD-F107-4FFE-96BD-38CF47FDF98E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23445-3A12-4D66-8B1B-F6088502DF16}" type="pres">
      <dgm:prSet presAssocID="{A163DCCD-F107-4FFE-96BD-38CF47FDF98E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389C4-8E61-444C-9398-B35DEE0638A4}" srcId="{ECD91871-A2B3-40C4-AD4F-A9E233D36C03}" destId="{ED0936C4-A35D-4325-BDE2-95B4B11978F1}" srcOrd="0" destOrd="0" parTransId="{B4CB903D-E098-4873-95A7-CEA1B12A40D5}" sibTransId="{FE0CCD2E-B8F8-48F8-8160-749BD68652BA}"/>
    <dgm:cxn modelId="{471080CA-54CA-4D93-8E68-B6B049CBAE8B}" srcId="{275DFD28-533E-4F4F-BD67-9CC76EF02D66}" destId="{FF59D1E5-D858-4C63-8819-6429F52400C6}" srcOrd="3" destOrd="0" parTransId="{27BB3CAF-1882-4D5E-875A-E41A955A8D7E}" sibTransId="{CF48959C-B7E6-4A24-BF09-4D2D96DBA319}"/>
    <dgm:cxn modelId="{244AEB0F-4EC7-4C17-86C7-AC05512C0C0F}" srcId="{CC7A7330-AE21-4E41-8956-D2478B6D3EC2}" destId="{9549E7B3-2929-473B-A730-11A849B44E31}" srcOrd="0" destOrd="0" parTransId="{27241A3A-1DB3-4B26-B62D-6DCDF31AC89E}" sibTransId="{13B4ECEF-FC81-4108-A41C-CBB97986D26F}"/>
    <dgm:cxn modelId="{26AB404B-0773-45B1-A016-F8224CCB3AB8}" srcId="{275DFD28-533E-4F4F-BD67-9CC76EF02D66}" destId="{A163DCCD-F107-4FFE-96BD-38CF47FDF98E}" srcOrd="5" destOrd="0" parTransId="{3E81FA8C-37D1-43B8-B1B9-BBCC42174E55}" sibTransId="{61C6C762-6E19-4596-BE1F-6E3017CAEB56}"/>
    <dgm:cxn modelId="{3355683D-C005-4D21-A8DB-5921388821D0}" type="presOf" srcId="{C13147A3-9E22-4DAA-97FE-A77BD7C2DFC8}" destId="{8BE5C39C-CEE6-4E88-B8D5-AB52EE22F794}" srcOrd="0" destOrd="0" presId="urn:microsoft.com/office/officeart/2005/8/layout/vList5"/>
    <dgm:cxn modelId="{04D16F7E-3308-4A16-92CB-06F7972337A9}" type="presOf" srcId="{A163DCCD-F107-4FFE-96BD-38CF47FDF98E}" destId="{C745A17C-D488-4594-9D8C-4A5C82960DEC}" srcOrd="0" destOrd="0" presId="urn:microsoft.com/office/officeart/2005/8/layout/vList5"/>
    <dgm:cxn modelId="{14215923-92E6-4551-969D-913FA6F68EA4}" srcId="{275DFD28-533E-4F4F-BD67-9CC76EF02D66}" destId="{964CCEB5-A569-485B-B79A-686FB94A55BB}" srcOrd="2" destOrd="0" parTransId="{797331B0-4EE6-4C8E-89A0-EEFF2653104C}" sibTransId="{E31A552C-4BCA-41D6-9E45-B433DBCE45A6}"/>
    <dgm:cxn modelId="{BFEA82B6-74B5-40D3-865D-0F7E389DFA4C}" srcId="{275DFD28-533E-4F4F-BD67-9CC76EF02D66}" destId="{CC7A7330-AE21-4E41-8956-D2478B6D3EC2}" srcOrd="4" destOrd="0" parTransId="{394D15B7-80A0-4F4F-8C53-6DE83116CF9F}" sibTransId="{D49035E1-25DB-478A-967D-955107583C78}"/>
    <dgm:cxn modelId="{246CD2DD-2882-4BD7-B56E-5FC6BDDD203C}" srcId="{FF59D1E5-D858-4C63-8819-6429F52400C6}" destId="{C13147A3-9E22-4DAA-97FE-A77BD7C2DFC8}" srcOrd="0" destOrd="0" parTransId="{06FDD934-9839-4774-AF14-230823DBEFE7}" sibTransId="{78DB025B-C74F-4F2B-BF33-8FFBF2F09500}"/>
    <dgm:cxn modelId="{81BAA6F9-4610-4BE3-AEDE-BA6E96CABE92}" type="presOf" srcId="{48F1176C-EC72-4A25-B23C-1B056BDF06A6}" destId="{9277DA0D-B452-4B0B-82F1-BE3FF6760159}" srcOrd="0" destOrd="0" presId="urn:microsoft.com/office/officeart/2005/8/layout/vList5"/>
    <dgm:cxn modelId="{DC1615D0-0EF0-47B2-ADDC-A358A333575F}" srcId="{964CCEB5-A569-485B-B79A-686FB94A55BB}" destId="{48F1176C-EC72-4A25-B23C-1B056BDF06A6}" srcOrd="0" destOrd="0" parTransId="{3A711C6A-8EC8-4CB3-8EB9-12DA7AE58455}" sibTransId="{838BFDA1-EDAD-4E1A-99C1-189F1488FC85}"/>
    <dgm:cxn modelId="{BA5A6520-619F-4D78-BD74-EF6446272267}" type="presOf" srcId="{964CCEB5-A569-485B-B79A-686FB94A55BB}" destId="{921B9FD2-4531-4E62-A064-6DC4E7D8AEBE}" srcOrd="0" destOrd="0" presId="urn:microsoft.com/office/officeart/2005/8/layout/vList5"/>
    <dgm:cxn modelId="{8E78E1D8-D7A1-4DBF-A2E9-423EEB5F01B6}" type="presOf" srcId="{CC7A7330-AE21-4E41-8956-D2478B6D3EC2}" destId="{BB165168-2159-4C4F-93F5-202F2719A1B3}" srcOrd="0" destOrd="0" presId="urn:microsoft.com/office/officeart/2005/8/layout/vList5"/>
    <dgm:cxn modelId="{60296CC9-2FC6-4CCB-88AD-6F7084449678}" srcId="{A163DCCD-F107-4FFE-96BD-38CF47FDF98E}" destId="{C9BD232F-5E69-497F-BD3E-7803FC9DB1E1}" srcOrd="0" destOrd="0" parTransId="{FC9B973C-56FD-4C54-BE47-3BE74ABFBD86}" sibTransId="{EB820AF8-117F-44E3-BF3E-E2C8410B5BAC}"/>
    <dgm:cxn modelId="{72BFC2C3-4FD2-4777-8074-00736AD76CF8}" srcId="{275DFD28-533E-4F4F-BD67-9CC76EF02D66}" destId="{ECD91871-A2B3-40C4-AD4F-A9E233D36C03}" srcOrd="1" destOrd="0" parTransId="{2C3C1845-4FC6-4CEC-A1C3-8068E54D45D6}" sibTransId="{83092DD7-382D-4F8A-8330-AF928103A3A5}"/>
    <dgm:cxn modelId="{69403CBB-1A2E-4D67-8D64-80588301AFF8}" type="presOf" srcId="{E5ADDD5B-7615-4C74-9658-AD6775FFCA23}" destId="{1727A484-2FCC-48C8-B1A6-C2A9632E00AF}" srcOrd="0" destOrd="0" presId="urn:microsoft.com/office/officeart/2005/8/layout/vList5"/>
    <dgm:cxn modelId="{EA32845B-7B36-4E2C-B49C-61FD06C923C3}" srcId="{E5ADDD5B-7615-4C74-9658-AD6775FFCA23}" destId="{6F8CEC7B-8591-4CE1-B646-51B646F7D707}" srcOrd="0" destOrd="0" parTransId="{E26BC0B3-BCC9-45C5-B4B5-742029DE1C91}" sibTransId="{54A91FF0-D063-438D-ADF0-A85BD5C26271}"/>
    <dgm:cxn modelId="{E32AABC2-D54B-4E22-BC08-3CECDC0C79A6}" type="presOf" srcId="{C722234C-8249-4BC6-94D4-CC57B8F13E99}" destId="{F6593E51-1CCF-485C-9E08-C35C7037F8F2}" srcOrd="0" destOrd="1" presId="urn:microsoft.com/office/officeart/2005/8/layout/vList5"/>
    <dgm:cxn modelId="{5E427AD9-A020-4354-BA96-532FBD46C616}" srcId="{ECD91871-A2B3-40C4-AD4F-A9E233D36C03}" destId="{C722234C-8249-4BC6-94D4-CC57B8F13E99}" srcOrd="1" destOrd="0" parTransId="{0CE711B5-0DE9-4410-9022-002E384080D4}" sibTransId="{DE67E1B9-1250-4738-B220-74A7D538841F}"/>
    <dgm:cxn modelId="{6FE97B73-5768-4CFA-9F7C-D53E42708127}" type="presOf" srcId="{ECD91871-A2B3-40C4-AD4F-A9E233D36C03}" destId="{6AA9ED92-E44C-4988-BFF4-3A115C7F5AD6}" srcOrd="0" destOrd="0" presId="urn:microsoft.com/office/officeart/2005/8/layout/vList5"/>
    <dgm:cxn modelId="{C152DCEB-1E72-4EDE-9511-C987742E5C0A}" type="presOf" srcId="{275DFD28-533E-4F4F-BD67-9CC76EF02D66}" destId="{8AC24FDA-813C-4A55-9214-6CD37253F1DA}" srcOrd="0" destOrd="0" presId="urn:microsoft.com/office/officeart/2005/8/layout/vList5"/>
    <dgm:cxn modelId="{1D660CF7-5E5E-4B6E-968A-DBE5E33DEDFD}" type="presOf" srcId="{FF59D1E5-D858-4C63-8819-6429F52400C6}" destId="{8834B6E2-36C0-4315-B8FE-DFAEBC622034}" srcOrd="0" destOrd="0" presId="urn:microsoft.com/office/officeart/2005/8/layout/vList5"/>
    <dgm:cxn modelId="{50E6D4EB-6B59-4B6D-A46A-B2621B16C9F4}" type="presOf" srcId="{9549E7B3-2929-473B-A730-11A849B44E31}" destId="{3C3EB27E-ED1B-4211-BE1D-6CCEA3B196DE}" srcOrd="0" destOrd="0" presId="urn:microsoft.com/office/officeart/2005/8/layout/vList5"/>
    <dgm:cxn modelId="{E652E60A-65AB-4A7E-B7DD-D5F55ACF02E4}" type="presOf" srcId="{ED0936C4-A35D-4325-BDE2-95B4B11978F1}" destId="{F6593E51-1CCF-485C-9E08-C35C7037F8F2}" srcOrd="0" destOrd="0" presId="urn:microsoft.com/office/officeart/2005/8/layout/vList5"/>
    <dgm:cxn modelId="{82DE91F3-653B-4A68-83FB-94233F74C52F}" srcId="{275DFD28-533E-4F4F-BD67-9CC76EF02D66}" destId="{E5ADDD5B-7615-4C74-9658-AD6775FFCA23}" srcOrd="0" destOrd="0" parTransId="{07F8138E-A135-4F73-AE3D-E93DAA547B25}" sibTransId="{EFFE7740-C97E-4995-93C5-6ACF2B28616B}"/>
    <dgm:cxn modelId="{3E5FBD32-9772-4538-A510-C4740F5CA8EE}" type="presOf" srcId="{C9BD232F-5E69-497F-BD3E-7803FC9DB1E1}" destId="{D2923445-3A12-4D66-8B1B-F6088502DF16}" srcOrd="0" destOrd="0" presId="urn:microsoft.com/office/officeart/2005/8/layout/vList5"/>
    <dgm:cxn modelId="{8BE5866C-8625-4465-AAD8-F6D2EE5BD89A}" type="presOf" srcId="{6F8CEC7B-8591-4CE1-B646-51B646F7D707}" destId="{5F35545C-E1EF-4795-8A4C-114C55ECE448}" srcOrd="0" destOrd="0" presId="urn:microsoft.com/office/officeart/2005/8/layout/vList5"/>
    <dgm:cxn modelId="{02E97C8C-7852-42A4-9971-35C5B2CAA7F3}" type="presParOf" srcId="{8AC24FDA-813C-4A55-9214-6CD37253F1DA}" destId="{2FF22292-167A-44D4-AA01-BFF63257BB1A}" srcOrd="0" destOrd="0" presId="urn:microsoft.com/office/officeart/2005/8/layout/vList5"/>
    <dgm:cxn modelId="{F5B8B24A-033F-465C-9B55-96E16317D3B6}" type="presParOf" srcId="{2FF22292-167A-44D4-AA01-BFF63257BB1A}" destId="{1727A484-2FCC-48C8-B1A6-C2A9632E00AF}" srcOrd="0" destOrd="0" presId="urn:microsoft.com/office/officeart/2005/8/layout/vList5"/>
    <dgm:cxn modelId="{848E067D-4D8D-484C-B9AE-D2F54A459C60}" type="presParOf" srcId="{2FF22292-167A-44D4-AA01-BFF63257BB1A}" destId="{5F35545C-E1EF-4795-8A4C-114C55ECE448}" srcOrd="1" destOrd="0" presId="urn:microsoft.com/office/officeart/2005/8/layout/vList5"/>
    <dgm:cxn modelId="{FFCB98A9-727A-4613-958D-51BAC612C5DE}" type="presParOf" srcId="{8AC24FDA-813C-4A55-9214-6CD37253F1DA}" destId="{4595DFFC-2DC9-44A6-90A8-C545D9523F0C}" srcOrd="1" destOrd="0" presId="urn:microsoft.com/office/officeart/2005/8/layout/vList5"/>
    <dgm:cxn modelId="{C1BCF2B4-145A-4155-B5B5-E2D4387DDF57}" type="presParOf" srcId="{8AC24FDA-813C-4A55-9214-6CD37253F1DA}" destId="{976121CA-9241-4D80-9794-84765932E489}" srcOrd="2" destOrd="0" presId="urn:microsoft.com/office/officeart/2005/8/layout/vList5"/>
    <dgm:cxn modelId="{1DF0A601-A569-4C83-B55D-DD0C86774BDB}" type="presParOf" srcId="{976121CA-9241-4D80-9794-84765932E489}" destId="{6AA9ED92-E44C-4988-BFF4-3A115C7F5AD6}" srcOrd="0" destOrd="0" presId="urn:microsoft.com/office/officeart/2005/8/layout/vList5"/>
    <dgm:cxn modelId="{3C4F4889-127C-416F-BE15-434621DB4032}" type="presParOf" srcId="{976121CA-9241-4D80-9794-84765932E489}" destId="{F6593E51-1CCF-485C-9E08-C35C7037F8F2}" srcOrd="1" destOrd="0" presId="urn:microsoft.com/office/officeart/2005/8/layout/vList5"/>
    <dgm:cxn modelId="{8AA15989-8953-4238-ADCE-E306EDE049EF}" type="presParOf" srcId="{8AC24FDA-813C-4A55-9214-6CD37253F1DA}" destId="{40EE323F-0E8B-47BC-9443-01BDF41C983B}" srcOrd="3" destOrd="0" presId="urn:microsoft.com/office/officeart/2005/8/layout/vList5"/>
    <dgm:cxn modelId="{A86AD769-7303-4078-B9DE-8574A5D550D6}" type="presParOf" srcId="{8AC24FDA-813C-4A55-9214-6CD37253F1DA}" destId="{BCCDFE3E-FEDF-4425-9F5C-8129FC900A4C}" srcOrd="4" destOrd="0" presId="urn:microsoft.com/office/officeart/2005/8/layout/vList5"/>
    <dgm:cxn modelId="{BB06F08B-B729-4318-B85E-D12674F94230}" type="presParOf" srcId="{BCCDFE3E-FEDF-4425-9F5C-8129FC900A4C}" destId="{921B9FD2-4531-4E62-A064-6DC4E7D8AEBE}" srcOrd="0" destOrd="0" presId="urn:microsoft.com/office/officeart/2005/8/layout/vList5"/>
    <dgm:cxn modelId="{B3A4C1E7-B0DA-429A-BE23-AEB32F3029AC}" type="presParOf" srcId="{BCCDFE3E-FEDF-4425-9F5C-8129FC900A4C}" destId="{9277DA0D-B452-4B0B-82F1-BE3FF6760159}" srcOrd="1" destOrd="0" presId="urn:microsoft.com/office/officeart/2005/8/layout/vList5"/>
    <dgm:cxn modelId="{D7DCED42-9659-48F7-A568-B7E064AD27CB}" type="presParOf" srcId="{8AC24FDA-813C-4A55-9214-6CD37253F1DA}" destId="{CC907AA9-F911-48B3-A38D-B313A9CB46CB}" srcOrd="5" destOrd="0" presId="urn:microsoft.com/office/officeart/2005/8/layout/vList5"/>
    <dgm:cxn modelId="{93015A5C-BA83-4ACB-BB34-FDA9C695F54E}" type="presParOf" srcId="{8AC24FDA-813C-4A55-9214-6CD37253F1DA}" destId="{40B23945-2393-4F5E-A455-8876DEB179A1}" srcOrd="6" destOrd="0" presId="urn:microsoft.com/office/officeart/2005/8/layout/vList5"/>
    <dgm:cxn modelId="{E4AC15CC-3A49-4FCA-8F70-1CFF3FB4BF4D}" type="presParOf" srcId="{40B23945-2393-4F5E-A455-8876DEB179A1}" destId="{8834B6E2-36C0-4315-B8FE-DFAEBC622034}" srcOrd="0" destOrd="0" presId="urn:microsoft.com/office/officeart/2005/8/layout/vList5"/>
    <dgm:cxn modelId="{CB6090F3-099C-4C1E-9B35-BE7E6837D6A0}" type="presParOf" srcId="{40B23945-2393-4F5E-A455-8876DEB179A1}" destId="{8BE5C39C-CEE6-4E88-B8D5-AB52EE22F794}" srcOrd="1" destOrd="0" presId="urn:microsoft.com/office/officeart/2005/8/layout/vList5"/>
    <dgm:cxn modelId="{46CCA49A-4923-405F-9DC7-29C1E84A05B3}" type="presParOf" srcId="{8AC24FDA-813C-4A55-9214-6CD37253F1DA}" destId="{A3ACC8B1-8581-400C-9DB8-81FD580436C2}" srcOrd="7" destOrd="0" presId="urn:microsoft.com/office/officeart/2005/8/layout/vList5"/>
    <dgm:cxn modelId="{3CBA77D8-1272-48F9-9B87-93A1F3837C19}" type="presParOf" srcId="{8AC24FDA-813C-4A55-9214-6CD37253F1DA}" destId="{7819147A-EEF6-4724-B55B-719B879709E8}" srcOrd="8" destOrd="0" presId="urn:microsoft.com/office/officeart/2005/8/layout/vList5"/>
    <dgm:cxn modelId="{2A7507B4-763E-46EF-93C7-4D94BBF31B62}" type="presParOf" srcId="{7819147A-EEF6-4724-B55B-719B879709E8}" destId="{BB165168-2159-4C4F-93F5-202F2719A1B3}" srcOrd="0" destOrd="0" presId="urn:microsoft.com/office/officeart/2005/8/layout/vList5"/>
    <dgm:cxn modelId="{3F601ABD-11B5-44AC-A453-55115A423244}" type="presParOf" srcId="{7819147A-EEF6-4724-B55B-719B879709E8}" destId="{3C3EB27E-ED1B-4211-BE1D-6CCEA3B196DE}" srcOrd="1" destOrd="0" presId="urn:microsoft.com/office/officeart/2005/8/layout/vList5"/>
    <dgm:cxn modelId="{C205202A-E1AC-4255-B0BE-B34F6922C229}" type="presParOf" srcId="{8AC24FDA-813C-4A55-9214-6CD37253F1DA}" destId="{6789A841-64CB-4B7A-B9F7-3FA8EBB99F2E}" srcOrd="9" destOrd="0" presId="urn:microsoft.com/office/officeart/2005/8/layout/vList5"/>
    <dgm:cxn modelId="{A977ED48-1728-45FC-8072-ECB8BADA0E7E}" type="presParOf" srcId="{8AC24FDA-813C-4A55-9214-6CD37253F1DA}" destId="{5F8813E1-42D1-41FE-9B16-FCD1A8FE05E4}" srcOrd="10" destOrd="0" presId="urn:microsoft.com/office/officeart/2005/8/layout/vList5"/>
    <dgm:cxn modelId="{3455F0AC-B06B-44E2-A690-7875D0BDCAF9}" type="presParOf" srcId="{5F8813E1-42D1-41FE-9B16-FCD1A8FE05E4}" destId="{C745A17C-D488-4594-9D8C-4A5C82960DEC}" srcOrd="0" destOrd="0" presId="urn:microsoft.com/office/officeart/2005/8/layout/vList5"/>
    <dgm:cxn modelId="{5734BCF7-0F89-4A66-90C5-86E8321FA51B}" type="presParOf" srcId="{5F8813E1-42D1-41FE-9B16-FCD1A8FE05E4}" destId="{D2923445-3A12-4D66-8B1B-F6088502DF1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5545C-E1EF-4795-8A4C-114C55ECE448}">
      <dsp:nvSpPr>
        <dsp:cNvPr id="0" name=""/>
        <dsp:cNvSpPr/>
      </dsp:nvSpPr>
      <dsp:spPr>
        <a:xfrm rot="5400000">
          <a:off x="6037655" y="-2590570"/>
          <a:ext cx="639728" cy="59835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Import “Color” and “Metallic Color” data</a:t>
          </a:r>
          <a:endParaRPr lang="en-US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365746" y="112568"/>
        <a:ext cx="5952319" cy="577270"/>
      </dsp:txXfrm>
    </dsp:sp>
    <dsp:sp modelId="{1727A484-2FCC-48C8-B1A6-C2A9632E00AF}">
      <dsp:nvSpPr>
        <dsp:cNvPr id="0" name=""/>
        <dsp:cNvSpPr/>
      </dsp:nvSpPr>
      <dsp:spPr>
        <a:xfrm>
          <a:off x="0" y="1373"/>
          <a:ext cx="3365745" cy="799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1. Import Data 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036" y="40409"/>
        <a:ext cx="3287673" cy="721588"/>
      </dsp:txXfrm>
    </dsp:sp>
    <dsp:sp modelId="{F6593E51-1CCF-485C-9E08-C35C7037F8F2}">
      <dsp:nvSpPr>
        <dsp:cNvPr id="0" name=""/>
        <dsp:cNvSpPr/>
      </dsp:nvSpPr>
      <dsp:spPr>
        <a:xfrm rot="5400000">
          <a:off x="6037655" y="-1750926"/>
          <a:ext cx="639728" cy="59835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ja-JP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Create “Metallic” layer from “Metallic Color” data 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365746" y="952212"/>
        <a:ext cx="5952319" cy="577270"/>
      </dsp:txXfrm>
    </dsp:sp>
    <dsp:sp modelId="{6AA9ED92-E44C-4988-BFF4-3A115C7F5AD6}">
      <dsp:nvSpPr>
        <dsp:cNvPr id="0" name=""/>
        <dsp:cNvSpPr/>
      </dsp:nvSpPr>
      <dsp:spPr>
        <a:xfrm>
          <a:off x="0" y="841016"/>
          <a:ext cx="3365745" cy="799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2. Create Metallic Layer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036" y="880052"/>
        <a:ext cx="3287673" cy="721588"/>
      </dsp:txXfrm>
    </dsp:sp>
    <dsp:sp modelId="{9277DA0D-B452-4B0B-82F1-BE3FF6760159}">
      <dsp:nvSpPr>
        <dsp:cNvPr id="0" name=""/>
        <dsp:cNvSpPr/>
      </dsp:nvSpPr>
      <dsp:spPr>
        <a:xfrm rot="5400000">
          <a:off x="6037655" y="-911283"/>
          <a:ext cx="639728" cy="59835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ja-JP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Composite all layers into one job</a:t>
          </a:r>
          <a:endParaRPr lang="en-US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365746" y="1791855"/>
        <a:ext cx="5952319" cy="577270"/>
      </dsp:txXfrm>
    </dsp:sp>
    <dsp:sp modelId="{921B9FD2-4531-4E62-A064-6DC4E7D8AEBE}">
      <dsp:nvSpPr>
        <dsp:cNvPr id="0" name=""/>
        <dsp:cNvSpPr/>
      </dsp:nvSpPr>
      <dsp:spPr>
        <a:xfrm>
          <a:off x="0" y="1680660"/>
          <a:ext cx="3365745" cy="799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3. Composite Layers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036" y="1719696"/>
        <a:ext cx="3287673" cy="721588"/>
      </dsp:txXfrm>
    </dsp:sp>
    <dsp:sp modelId="{8BE5C39C-CEE6-4E88-B8D5-AB52EE22F794}">
      <dsp:nvSpPr>
        <dsp:cNvPr id="0" name=""/>
        <dsp:cNvSpPr/>
      </dsp:nvSpPr>
      <dsp:spPr>
        <a:xfrm rot="5400000">
          <a:off x="6037655" y="-71639"/>
          <a:ext cx="639728" cy="59835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ja-JP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Set finish condition for Metallic Layer</a:t>
          </a:r>
          <a:endParaRPr lang="en-US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365746" y="2631499"/>
        <a:ext cx="5952319" cy="577270"/>
      </dsp:txXfrm>
    </dsp:sp>
    <dsp:sp modelId="{8834B6E2-36C0-4315-B8FE-DFAEBC622034}">
      <dsp:nvSpPr>
        <dsp:cNvPr id="0" name=""/>
        <dsp:cNvSpPr/>
      </dsp:nvSpPr>
      <dsp:spPr>
        <a:xfrm>
          <a:off x="0" y="2520304"/>
          <a:ext cx="3365745" cy="799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4. Finish Metallic Layer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036" y="2559340"/>
        <a:ext cx="3287673" cy="721588"/>
      </dsp:txXfrm>
    </dsp:sp>
    <dsp:sp modelId="{3C3EB27E-ED1B-4211-BE1D-6CCEA3B196DE}">
      <dsp:nvSpPr>
        <dsp:cNvPr id="0" name=""/>
        <dsp:cNvSpPr/>
      </dsp:nvSpPr>
      <dsp:spPr>
        <a:xfrm rot="5400000">
          <a:off x="6037655" y="768003"/>
          <a:ext cx="639728" cy="59835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ja-JP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Set printing conditions for Composited Job </a:t>
          </a:r>
          <a:endParaRPr lang="en-US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365746" y="3471142"/>
        <a:ext cx="5952319" cy="577270"/>
      </dsp:txXfrm>
    </dsp:sp>
    <dsp:sp modelId="{BB165168-2159-4C4F-93F5-202F2719A1B3}">
      <dsp:nvSpPr>
        <dsp:cNvPr id="0" name=""/>
        <dsp:cNvSpPr/>
      </dsp:nvSpPr>
      <dsp:spPr>
        <a:xfrm>
          <a:off x="0" y="3359947"/>
          <a:ext cx="3365745" cy="799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5. Set Quality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036" y="3398983"/>
        <a:ext cx="3287673" cy="721588"/>
      </dsp:txXfrm>
    </dsp:sp>
    <dsp:sp modelId="{D2923445-3A12-4D66-8B1B-F6088502DF16}">
      <dsp:nvSpPr>
        <dsp:cNvPr id="0" name=""/>
        <dsp:cNvSpPr/>
      </dsp:nvSpPr>
      <dsp:spPr>
        <a:xfrm rot="5400000">
          <a:off x="6037655" y="1607647"/>
          <a:ext cx="639728" cy="59835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Execute printing operation</a:t>
          </a:r>
          <a:endParaRPr lang="en-US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365746" y="4310786"/>
        <a:ext cx="5952319" cy="577270"/>
      </dsp:txXfrm>
    </dsp:sp>
    <dsp:sp modelId="{C745A17C-D488-4594-9D8C-4A5C82960DEC}">
      <dsp:nvSpPr>
        <dsp:cNvPr id="0" name=""/>
        <dsp:cNvSpPr/>
      </dsp:nvSpPr>
      <dsp:spPr>
        <a:xfrm>
          <a:off x="0" y="4199591"/>
          <a:ext cx="3365745" cy="799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6. Print</a:t>
          </a:r>
          <a:endParaRPr lang="en-US" sz="2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036" y="4238627"/>
        <a:ext cx="3287673" cy="721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A2561-2422-4C24-9DE3-D5B8364E41C2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A6126-07F2-4BC2-ABC0-ECE9FDDD7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0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1832989" y="1337800"/>
            <a:ext cx="8247011" cy="4067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67871" y="6230302"/>
            <a:ext cx="1697567" cy="60729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1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Date:</a:t>
            </a:r>
          </a:p>
          <a:p>
            <a:pPr lvl="0"/>
            <a:r>
              <a:rPr lang="en-US" dirty="0" smtClean="0"/>
              <a:t>Version: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32990" y="5680471"/>
            <a:ext cx="900000" cy="936000"/>
          </a:xfrm>
          <a:prstGeom prst="rect">
            <a:avLst/>
          </a:prstGeom>
          <a:solidFill>
            <a:srgbClr val="EC0121"/>
          </a:solidFill>
          <a:ln>
            <a:solidFill>
              <a:srgbClr val="EC0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2" name="Straight Connector 11"/>
          <p:cNvCxnSpPr>
            <a:stCxn id="10" idx="3"/>
          </p:cNvCxnSpPr>
          <p:nvPr/>
        </p:nvCxnSpPr>
        <p:spPr>
          <a:xfrm>
            <a:off x="1832990" y="6148471"/>
            <a:ext cx="10359010" cy="86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000" y="0"/>
            <a:ext cx="1332000" cy="1332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75982" y="5459679"/>
            <a:ext cx="7715250" cy="8667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1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product name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86142" y="6230302"/>
            <a:ext cx="6992756" cy="4090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 smtClean="0"/>
              <a:t>Product details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975982" y="232612"/>
            <a:ext cx="7715250" cy="8667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Document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625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55459"/>
            <a:ext cx="9432000" cy="64071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 b="1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66" y="1332000"/>
            <a:ext cx="9611034" cy="552600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53800" y="107655"/>
            <a:ext cx="629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fld id="{2940C5C7-3A42-4073-9DA8-051EAE3A6373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000" y="0"/>
            <a:ext cx="1332000" cy="1332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9" name="Rectangle 8"/>
          <p:cNvSpPr/>
          <p:nvPr/>
        </p:nvSpPr>
        <p:spPr>
          <a:xfrm>
            <a:off x="324000" y="513817"/>
            <a:ext cx="324000" cy="324000"/>
          </a:xfrm>
          <a:prstGeom prst="rect">
            <a:avLst/>
          </a:prstGeom>
          <a:solidFill>
            <a:srgbClr val="EC0121"/>
          </a:solidFill>
          <a:ln>
            <a:solidFill>
              <a:srgbClr val="EC0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" name="Straight Connector 4"/>
          <p:cNvCxnSpPr/>
          <p:nvPr/>
        </p:nvCxnSpPr>
        <p:spPr>
          <a:xfrm>
            <a:off x="468966" y="837817"/>
            <a:ext cx="0" cy="60201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426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55459"/>
            <a:ext cx="9432000" cy="64071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 b="1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11353800" y="107655"/>
            <a:ext cx="629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fld id="{2940C5C7-3A42-4073-9DA8-051EAE3A6373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000" y="0"/>
            <a:ext cx="1332000" cy="1332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9" name="Rectangle 8"/>
          <p:cNvSpPr/>
          <p:nvPr/>
        </p:nvSpPr>
        <p:spPr>
          <a:xfrm>
            <a:off x="324000" y="513817"/>
            <a:ext cx="324000" cy="324000"/>
          </a:xfrm>
          <a:prstGeom prst="rect">
            <a:avLst/>
          </a:prstGeom>
          <a:solidFill>
            <a:srgbClr val="EC0121"/>
          </a:solidFill>
          <a:ln>
            <a:solidFill>
              <a:srgbClr val="EC0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" name="Straight Connector 4"/>
          <p:cNvCxnSpPr/>
          <p:nvPr/>
        </p:nvCxnSpPr>
        <p:spPr>
          <a:xfrm>
            <a:off x="468966" y="837817"/>
            <a:ext cx="0" cy="60201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965" y="1320173"/>
            <a:ext cx="5220000" cy="543600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6192000" y="1331999"/>
            <a:ext cx="5220000" cy="5424173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64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4007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8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7" r:id="rId3"/>
    <p:sldLayoutId id="2147483690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Date: 13-12-2018 </a:t>
            </a:r>
          </a:p>
          <a:p>
            <a:r>
              <a:rPr lang="en-US" dirty="0" smtClean="0"/>
              <a:t>Version: 1.1EU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cap="none" dirty="0" smtClean="0"/>
              <a:t>UJF-7151plus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5963" y="6230938"/>
            <a:ext cx="9034545" cy="407987"/>
          </a:xfrm>
        </p:spPr>
        <p:txBody>
          <a:bodyPr/>
          <a:lstStyle/>
          <a:p>
            <a:r>
              <a:rPr lang="en-US" dirty="0" smtClean="0"/>
              <a:t>production </a:t>
            </a:r>
            <a:r>
              <a:rPr lang="en-US" dirty="0"/>
              <a:t>flatbed LED UV printer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976438" y="233363"/>
            <a:ext cx="7715250" cy="866775"/>
          </a:xfrm>
        </p:spPr>
        <p:txBody>
          <a:bodyPr/>
          <a:lstStyle/>
          <a:p>
            <a:r>
              <a:rPr lang="en-US" dirty="0" smtClean="0"/>
              <a:t>Printing Guide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615" y="1670749"/>
            <a:ext cx="7513983" cy="366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9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undercoat printing: primer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Create “Primer” layer by clicking on Color layer and then “Special Plate”</a:t>
            </a:r>
          </a:p>
          <a:p>
            <a:pPr marL="800089" lvl="1" indent="-342900">
              <a:buFont typeface="+mj-lt"/>
              <a:buAutoNum type="arabicPeriod"/>
            </a:pPr>
            <a:r>
              <a:rPr lang="en-US" sz="1400" dirty="0" smtClean="0"/>
              <a:t>Set the Special Color condition</a:t>
            </a:r>
          </a:p>
          <a:p>
            <a:pPr marL="1142977" lvl="2" indent="-228600">
              <a:buFont typeface="+mj-lt"/>
              <a:buAutoNum type="romanUcPeriod"/>
            </a:pPr>
            <a:r>
              <a:rPr lang="en-US" sz="1200" dirty="0" smtClean="0"/>
              <a:t>Ink: Primer</a:t>
            </a:r>
          </a:p>
          <a:p>
            <a:pPr marL="1142977" lvl="2" indent="-228600">
              <a:buFont typeface="+mj-lt"/>
              <a:buAutoNum type="romanUcPeriod"/>
            </a:pPr>
            <a:r>
              <a:rPr lang="en-US" sz="1200" dirty="0" smtClean="0"/>
              <a:t>Primer: 100%</a:t>
            </a:r>
          </a:p>
          <a:p>
            <a:pPr marL="1142977" lvl="2" indent="-228600">
              <a:buFont typeface="+mj-lt"/>
              <a:buAutoNum type="romanUcPeriod"/>
            </a:pPr>
            <a:r>
              <a:rPr lang="en-US" sz="1200" dirty="0" smtClean="0"/>
              <a:t>Created Area: choose one of options</a:t>
            </a:r>
          </a:p>
          <a:p>
            <a:pPr marL="1142977" lvl="2" indent="-228600">
              <a:buFont typeface="+mj-lt"/>
              <a:buAutoNum type="romanUcPeriod"/>
            </a:pPr>
            <a:r>
              <a:rPr lang="en-US" sz="1200" dirty="0" smtClean="0"/>
              <a:t>Click on Create</a:t>
            </a:r>
          </a:p>
          <a:p>
            <a:pPr marL="800089" lvl="1" indent="-342900">
              <a:buFont typeface="+mj-lt"/>
              <a:buAutoNum type="arabicPeriod"/>
            </a:pPr>
            <a:r>
              <a:rPr lang="en-US" sz="1400" dirty="0" smtClean="0"/>
              <a:t>Set print condition for Special Plate</a:t>
            </a:r>
          </a:p>
          <a:p>
            <a:pPr marL="1142977" lvl="2" indent="-228600">
              <a:buFont typeface="+mj-lt"/>
              <a:buAutoNum type="arabicPeriod"/>
            </a:pPr>
            <a:r>
              <a:rPr lang="en-US" sz="1200" dirty="0" smtClean="0"/>
              <a:t>Select created Special Plate</a:t>
            </a:r>
          </a:p>
          <a:p>
            <a:pPr marL="1714466" lvl="3" indent="-342900">
              <a:buFont typeface="+mj-lt"/>
              <a:buAutoNum type="romanUcPeriod"/>
            </a:pPr>
            <a:r>
              <a:rPr lang="en-US" sz="1100" dirty="0" smtClean="0"/>
              <a:t>Click to Print Condition Tab</a:t>
            </a:r>
          </a:p>
          <a:p>
            <a:pPr marL="1714466" lvl="3" indent="-342900">
              <a:buFont typeface="+mj-lt"/>
              <a:buAutoNum type="romanUcPeriod"/>
            </a:pPr>
            <a:r>
              <a:rPr lang="en-US" sz="1100" dirty="0" smtClean="0"/>
              <a:t>Set Media: For base primer print</a:t>
            </a:r>
          </a:p>
          <a:p>
            <a:pPr marL="1714466" lvl="3" indent="-342900">
              <a:buFont typeface="+mj-lt"/>
              <a:buAutoNum type="romanUcPeriod"/>
            </a:pPr>
            <a:r>
              <a:rPr lang="en-US" sz="1100" dirty="0" smtClean="0"/>
              <a:t>Resolution: 600x300dpi</a:t>
            </a:r>
          </a:p>
          <a:p>
            <a:pPr marL="1714466" lvl="3" indent="-342900">
              <a:buFont typeface="+mj-lt"/>
              <a:buAutoNum type="romanUcPeriod"/>
            </a:pPr>
            <a:r>
              <a:rPr lang="en-US" sz="1100" dirty="0" smtClean="0"/>
              <a:t>Pass: 4</a:t>
            </a:r>
          </a:p>
          <a:p>
            <a:pPr marL="1714466" lvl="3" indent="-342900">
              <a:buFont typeface="+mj-lt"/>
              <a:buAutoNum type="romanUcPeriod"/>
            </a:pPr>
            <a:endParaRPr lang="en-US" sz="11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Create “Color + White” by </a:t>
            </a:r>
            <a:r>
              <a:rPr lang="en-US" sz="1800" dirty="0"/>
              <a:t>clicking on Color </a:t>
            </a:r>
            <a:r>
              <a:rPr lang="en-US" sz="1800" dirty="0" smtClean="0"/>
              <a:t>layer and </a:t>
            </a:r>
            <a:r>
              <a:rPr lang="en-US" sz="1800" dirty="0"/>
              <a:t>then “Special Plate</a:t>
            </a:r>
            <a:r>
              <a:rPr lang="en-US" sz="1800" dirty="0" smtClean="0"/>
              <a:t>”</a:t>
            </a:r>
          </a:p>
          <a:p>
            <a:pPr marL="800089" lvl="1" indent="-342900">
              <a:buFont typeface="+mj-lt"/>
              <a:buAutoNum type="arabicPeriod"/>
            </a:pPr>
            <a:r>
              <a:rPr lang="en-US" sz="1400" dirty="0"/>
              <a:t>Set the Special Color condition</a:t>
            </a:r>
          </a:p>
          <a:p>
            <a:pPr marL="1142977" lvl="2" indent="-228600">
              <a:buFont typeface="+mj-lt"/>
              <a:buAutoNum type="romanUcPeriod"/>
            </a:pPr>
            <a:r>
              <a:rPr lang="en-US" sz="1200" dirty="0"/>
              <a:t>Ink: </a:t>
            </a:r>
            <a:r>
              <a:rPr lang="en-US" sz="1200" dirty="0" smtClean="0"/>
              <a:t>White</a:t>
            </a:r>
            <a:endParaRPr lang="en-US" sz="1200" dirty="0"/>
          </a:p>
          <a:p>
            <a:pPr marL="1142977" lvl="2" indent="-228600">
              <a:buFont typeface="+mj-lt"/>
              <a:buAutoNum type="romanUcPeriod"/>
            </a:pPr>
            <a:r>
              <a:rPr lang="en-US" sz="1200" dirty="0" smtClean="0"/>
              <a:t>White: Set optional density</a:t>
            </a:r>
            <a:endParaRPr lang="en-US" sz="1200" dirty="0"/>
          </a:p>
          <a:p>
            <a:pPr marL="1142977" lvl="2" indent="-228600">
              <a:buFont typeface="+mj-lt"/>
              <a:buAutoNum type="romanUcPeriod"/>
            </a:pPr>
            <a:r>
              <a:rPr lang="en-US" sz="1200" dirty="0"/>
              <a:t>Created Area: choose one of </a:t>
            </a:r>
            <a:r>
              <a:rPr lang="en-US" sz="1200" dirty="0" smtClean="0"/>
              <a:t>options</a:t>
            </a:r>
          </a:p>
          <a:p>
            <a:pPr marL="1142977" lvl="2" indent="-228600">
              <a:buFont typeface="+mj-lt"/>
              <a:buAutoNum type="romanUcPeriod"/>
            </a:pPr>
            <a:r>
              <a:rPr lang="en-US" sz="1200" dirty="0" smtClean="0"/>
              <a:t>Check “Composite automatically”</a:t>
            </a:r>
            <a:endParaRPr lang="en-US" sz="1200" dirty="0"/>
          </a:p>
          <a:p>
            <a:pPr marL="1142977" lvl="2" indent="-228600">
              <a:buFont typeface="+mj-lt"/>
              <a:buAutoNum type="romanUcPeriod"/>
            </a:pPr>
            <a:r>
              <a:rPr lang="en-US" sz="1200" dirty="0"/>
              <a:t>Click on </a:t>
            </a:r>
            <a:r>
              <a:rPr lang="en-US" sz="1200" dirty="0" smtClean="0"/>
              <a:t>Create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Print “Primer” and then “Color +White” Plate</a:t>
            </a:r>
            <a:endParaRPr lang="en-US" sz="1800" dirty="0"/>
          </a:p>
          <a:p>
            <a:pPr marL="914389" lvl="1" indent="-457200">
              <a:buFont typeface="+mj-lt"/>
              <a:buAutoNum type="arabicPeriod"/>
            </a:pPr>
            <a:endParaRPr lang="en-US" sz="1400" dirty="0"/>
          </a:p>
          <a:p>
            <a:pPr marL="800089" lvl="1" indent="-342900">
              <a:buFont typeface="+mj-lt"/>
              <a:buAutoNum type="arabicPeriod"/>
            </a:pPr>
            <a:endParaRPr lang="en-US" sz="1400" dirty="0" smtClean="0"/>
          </a:p>
          <a:p>
            <a:pPr marL="1314427" lvl="2" indent="-400050">
              <a:buFont typeface="+mj-lt"/>
              <a:buAutoNum type="romanUcPeriod"/>
            </a:pPr>
            <a:endParaRPr lang="en-US" sz="1200" dirty="0" smtClean="0"/>
          </a:p>
          <a:p>
            <a:pPr marL="1600166" lvl="3" indent="-228600">
              <a:buFont typeface="+mj-lt"/>
              <a:buAutoNum type="arabicPeriod"/>
            </a:pPr>
            <a:endParaRPr lang="en-US" sz="11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8420098" y="1544900"/>
            <a:ext cx="2996556" cy="2249680"/>
            <a:chOff x="8008004" y="1365875"/>
            <a:chExt cx="2996556" cy="224968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8004" y="1365875"/>
              <a:ext cx="2996556" cy="224968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961614" y="2413771"/>
              <a:ext cx="118386" cy="1538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/>
                <a:t>I</a:t>
              </a:r>
              <a:endParaRPr lang="en-US" sz="1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160342" y="2583561"/>
              <a:ext cx="118386" cy="1538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/>
                <a:t>II</a:t>
              </a:r>
              <a:endParaRPr lang="en-US" sz="1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447089" y="2870877"/>
              <a:ext cx="118386" cy="1538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/>
                <a:t>III</a:t>
              </a:r>
              <a:endParaRPr lang="en-US" sz="1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63766" y="3430240"/>
              <a:ext cx="183323" cy="1538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/>
                <a:t>IV</a:t>
              </a:r>
              <a:endParaRPr lang="en-US" sz="1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643549" y="2336827"/>
              <a:ext cx="118386" cy="1538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/>
                <a:t>1</a:t>
              </a:r>
              <a:endParaRPr lang="en-US" sz="10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633" y="3196868"/>
            <a:ext cx="3329029" cy="88288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420098" y="4343306"/>
            <a:ext cx="2996556" cy="2331666"/>
            <a:chOff x="7158207" y="4462575"/>
            <a:chExt cx="2996556" cy="233166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58207" y="4462575"/>
              <a:ext cx="2996556" cy="233166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144285" y="5522764"/>
              <a:ext cx="118386" cy="1538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/>
                <a:t>I</a:t>
              </a:r>
              <a:endParaRPr lang="en-US" sz="1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343013" y="5692554"/>
              <a:ext cx="118386" cy="1538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/>
                <a:t>II</a:t>
              </a:r>
              <a:endParaRPr lang="en-US" sz="1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29760" y="5979870"/>
              <a:ext cx="118386" cy="1538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/>
                <a:t>III</a:t>
              </a:r>
              <a:endParaRPr lang="en-US" sz="1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46437" y="6539233"/>
              <a:ext cx="183323" cy="1538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/>
                <a:t>V</a:t>
              </a:r>
              <a:endParaRPr lang="en-US" sz="1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826220" y="5445820"/>
              <a:ext cx="118386" cy="1538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/>
                <a:t>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420098" y="6256676"/>
              <a:ext cx="183323" cy="1538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/>
                <a:t>IV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77555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Setting undercoat printing: Clear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Create “Clear” layer by clicking on Color layer and then “Special Plate”</a:t>
            </a:r>
          </a:p>
          <a:p>
            <a:pPr marL="800089" lvl="1" indent="-342900">
              <a:buFont typeface="+mj-lt"/>
              <a:buAutoNum type="arabicPeriod"/>
            </a:pPr>
            <a:r>
              <a:rPr lang="en-US" sz="1400" dirty="0" smtClean="0"/>
              <a:t>Set the Special Color condition</a:t>
            </a:r>
          </a:p>
          <a:p>
            <a:pPr marL="1200127" lvl="2" indent="-285750">
              <a:buFont typeface="+mj-lt"/>
              <a:buAutoNum type="romanUcPeriod"/>
            </a:pPr>
            <a:r>
              <a:rPr lang="en-US" sz="1200" dirty="0" smtClean="0"/>
              <a:t>Ink: Clear</a:t>
            </a:r>
          </a:p>
          <a:p>
            <a:pPr marL="1200127" lvl="2" indent="-285750">
              <a:buFont typeface="+mj-lt"/>
              <a:buAutoNum type="romanUcPeriod"/>
            </a:pPr>
            <a:r>
              <a:rPr lang="en-US" sz="1200" dirty="0" smtClean="0"/>
              <a:t>Clear: 70%</a:t>
            </a:r>
          </a:p>
          <a:p>
            <a:pPr marL="1200127" lvl="2" indent="-285750">
              <a:buFont typeface="+mj-lt"/>
              <a:buAutoNum type="romanUcPeriod"/>
            </a:pPr>
            <a:r>
              <a:rPr lang="en-US" sz="1200" dirty="0" smtClean="0"/>
              <a:t>Created Area: choose one of options</a:t>
            </a:r>
          </a:p>
          <a:p>
            <a:pPr marL="1200127" lvl="2" indent="-285750">
              <a:buFont typeface="+mj-lt"/>
              <a:buAutoNum type="romanUcPeriod"/>
            </a:pPr>
            <a:r>
              <a:rPr lang="en-US" sz="1200" dirty="0" smtClean="0"/>
              <a:t>Click on Create</a:t>
            </a:r>
          </a:p>
          <a:p>
            <a:pPr marL="800089" lvl="1" indent="-342900">
              <a:buFont typeface="+mj-lt"/>
              <a:buAutoNum type="arabicPeriod"/>
            </a:pPr>
            <a:r>
              <a:rPr lang="en-US" sz="1400" dirty="0" smtClean="0"/>
              <a:t>Set print condition for Special Plate</a:t>
            </a:r>
          </a:p>
          <a:p>
            <a:pPr marL="1142977" lvl="2" indent="-228600">
              <a:buFont typeface="+mj-lt"/>
              <a:buAutoNum type="arabicPeriod"/>
            </a:pPr>
            <a:r>
              <a:rPr lang="en-US" sz="1200" dirty="0" smtClean="0"/>
              <a:t>Select created Special Plate</a:t>
            </a:r>
          </a:p>
          <a:p>
            <a:pPr marL="1657316" lvl="3" indent="-285750">
              <a:buFont typeface="+mj-lt"/>
              <a:buAutoNum type="romanUcPeriod"/>
            </a:pPr>
            <a:r>
              <a:rPr lang="en-US" sz="1100" dirty="0" smtClean="0"/>
              <a:t>Click to Print Condition Tab</a:t>
            </a:r>
          </a:p>
          <a:p>
            <a:pPr marL="1657316" lvl="3" indent="-285750">
              <a:buFont typeface="+mj-lt"/>
              <a:buAutoNum type="romanUcPeriod"/>
            </a:pPr>
            <a:r>
              <a:rPr lang="en-US" sz="1100" dirty="0" smtClean="0"/>
              <a:t>Set Media: For base clear print</a:t>
            </a:r>
          </a:p>
          <a:p>
            <a:pPr marL="1657316" lvl="3" indent="-285750">
              <a:buFont typeface="+mj-lt"/>
              <a:buAutoNum type="romanUcPeriod"/>
            </a:pPr>
            <a:r>
              <a:rPr lang="en-US" sz="1100" dirty="0" smtClean="0"/>
              <a:t>Resolution: 600x300dpi</a:t>
            </a:r>
          </a:p>
          <a:p>
            <a:pPr marL="1657316" lvl="3" indent="-285750">
              <a:buFont typeface="+mj-lt"/>
              <a:buAutoNum type="romanUcPeriod"/>
            </a:pPr>
            <a:r>
              <a:rPr lang="en-US" sz="1100" dirty="0" smtClean="0"/>
              <a:t>Pass: 4</a:t>
            </a:r>
          </a:p>
          <a:p>
            <a:pPr marL="1657316" lvl="3" indent="-285750">
              <a:buFont typeface="+mj-lt"/>
              <a:buAutoNum type="romanUcPeriod"/>
            </a:pPr>
            <a:endParaRPr lang="en-US" sz="11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Create “Color + White” by clicking on Color layer and then “Special Plate”</a:t>
            </a:r>
          </a:p>
          <a:p>
            <a:pPr marL="800089" lvl="1" indent="-342900">
              <a:buFont typeface="+mj-lt"/>
              <a:buAutoNum type="arabicPeriod"/>
            </a:pPr>
            <a:r>
              <a:rPr lang="en-US" sz="1400" dirty="0" smtClean="0"/>
              <a:t>Set the Special Color condition</a:t>
            </a:r>
          </a:p>
          <a:p>
            <a:pPr marL="1200127" lvl="2" indent="-285750">
              <a:buFont typeface="+mj-lt"/>
              <a:buAutoNum type="romanUcPeriod"/>
            </a:pPr>
            <a:r>
              <a:rPr lang="en-US" sz="1200" dirty="0" smtClean="0"/>
              <a:t>Ink: White</a:t>
            </a:r>
          </a:p>
          <a:p>
            <a:pPr marL="1200127" lvl="2" indent="-285750">
              <a:buFont typeface="+mj-lt"/>
              <a:buAutoNum type="romanUcPeriod"/>
            </a:pPr>
            <a:r>
              <a:rPr lang="en-US" sz="1200" dirty="0" smtClean="0"/>
              <a:t>White: Set optional density</a:t>
            </a:r>
          </a:p>
          <a:p>
            <a:pPr marL="1200127" lvl="2" indent="-285750">
              <a:buFont typeface="+mj-lt"/>
              <a:buAutoNum type="romanUcPeriod"/>
            </a:pPr>
            <a:r>
              <a:rPr lang="en-US" sz="1200" dirty="0" smtClean="0"/>
              <a:t>Created Area: choose one of options</a:t>
            </a:r>
          </a:p>
          <a:p>
            <a:pPr marL="1200127" lvl="2" indent="-285750">
              <a:buFont typeface="+mj-lt"/>
              <a:buAutoNum type="romanUcPeriod"/>
            </a:pPr>
            <a:r>
              <a:rPr lang="en-US" sz="1200" dirty="0" smtClean="0"/>
              <a:t>Check “Composite automatically”</a:t>
            </a:r>
          </a:p>
          <a:p>
            <a:pPr marL="1200127" lvl="2" indent="-285750">
              <a:buFont typeface="+mj-lt"/>
              <a:buAutoNum type="romanUcPeriod"/>
            </a:pPr>
            <a:r>
              <a:rPr lang="en-US" sz="1200" dirty="0" smtClean="0"/>
              <a:t>Click on Create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Print “Clear” and then “Color +White” layer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2"/>
            <a:endParaRPr lang="en-US" sz="1200" dirty="0" smtClean="0"/>
          </a:p>
          <a:p>
            <a:pPr lvl="3"/>
            <a:endParaRPr lang="en-US" sz="1100" dirty="0"/>
          </a:p>
        </p:txBody>
      </p:sp>
      <p:grpSp>
        <p:nvGrpSpPr>
          <p:cNvPr id="6" name="Group 5"/>
          <p:cNvGrpSpPr/>
          <p:nvPr/>
        </p:nvGrpSpPr>
        <p:grpSpPr>
          <a:xfrm>
            <a:off x="8419376" y="1372237"/>
            <a:ext cx="2997999" cy="2282464"/>
            <a:chOff x="7130760" y="1340421"/>
            <a:chExt cx="2997999" cy="228246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0760" y="1340421"/>
              <a:ext cx="2997999" cy="2282464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8286635" y="2371794"/>
              <a:ext cx="1553233" cy="1166881"/>
              <a:chOff x="9195625" y="2391879"/>
              <a:chExt cx="1553233" cy="116688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9961614" y="2413771"/>
                <a:ext cx="118386" cy="1538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00" dirty="0" smtClean="0"/>
                  <a:t>I</a:t>
                </a:r>
                <a:endParaRPr lang="en-US" sz="10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0160342" y="2583561"/>
                <a:ext cx="118386" cy="1538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00" dirty="0" smtClean="0"/>
                  <a:t>II</a:t>
                </a:r>
                <a:endParaRPr lang="en-US" sz="10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447089" y="2870877"/>
                <a:ext cx="118386" cy="1538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00" dirty="0" smtClean="0"/>
                  <a:t>III</a:t>
                </a:r>
                <a:endParaRPr lang="en-US" sz="10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195625" y="3404872"/>
                <a:ext cx="183323" cy="1538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00" dirty="0" smtClean="0"/>
                  <a:t>IV</a:t>
                </a:r>
                <a:endParaRPr lang="en-US" sz="1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0630472" y="2391879"/>
                <a:ext cx="118386" cy="1538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00" dirty="0" smtClean="0"/>
                  <a:t>1</a:t>
                </a:r>
                <a:endParaRPr lang="en-US" sz="1000" dirty="0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8420819" y="4259551"/>
            <a:ext cx="2996556" cy="2331666"/>
            <a:chOff x="7158207" y="4462575"/>
            <a:chExt cx="2996556" cy="233166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8207" y="4462575"/>
              <a:ext cx="2996556" cy="233166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144285" y="5522764"/>
              <a:ext cx="118386" cy="1538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/>
                <a:t>I</a:t>
              </a:r>
              <a:endParaRPr lang="en-US" sz="1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343013" y="5692554"/>
              <a:ext cx="118386" cy="1538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/>
                <a:t>II</a:t>
              </a:r>
              <a:endParaRPr lang="en-US" sz="1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29760" y="5979870"/>
              <a:ext cx="118386" cy="1538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/>
                <a:t>III</a:t>
              </a:r>
              <a:endParaRPr lang="en-US" sz="1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46437" y="6539233"/>
              <a:ext cx="183323" cy="1538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/>
                <a:t>V</a:t>
              </a:r>
              <a:endParaRPr lang="en-US" sz="1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826220" y="5445820"/>
              <a:ext cx="118386" cy="1538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/>
                <a:t>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420098" y="6256676"/>
              <a:ext cx="183323" cy="1538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/>
                <a:t>IV</a:t>
              </a:r>
              <a:endParaRPr lang="en-US" sz="1000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301" y="3245283"/>
            <a:ext cx="3216220" cy="84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68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Braille printing: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Braille characters shape according to JIS</a:t>
            </a:r>
            <a:r>
              <a:rPr lang="en-US" altLang="en-US" sz="2400" dirty="0"/>
              <a:t>* (</a:t>
            </a:r>
            <a:r>
              <a:rPr lang="en-US" altLang="en-US" sz="2400" i="1" dirty="0"/>
              <a:t>Japanese Industrial Standard) </a:t>
            </a:r>
            <a:r>
              <a:rPr lang="en-US" altLang="en-US" sz="2400" dirty="0" smtClean="0"/>
              <a:t>can be can be easily created in in Adobe Illustrator by setting a spot </a:t>
            </a:r>
            <a:r>
              <a:rPr lang="en-US" altLang="en-US" sz="2400" dirty="0"/>
              <a:t>color around Braille characters with </a:t>
            </a:r>
            <a:r>
              <a:rPr lang="en-US" altLang="en-US" sz="2400" dirty="0" err="1"/>
              <a:t>RasterLink</a:t>
            </a:r>
            <a:r>
              <a:rPr lang="en-US" altLang="en-US" sz="2400" dirty="0"/>
              <a:t> Tools</a:t>
            </a:r>
            <a:endParaRPr lang="en-US" altLang="en-US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Requirements: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72" y="2765917"/>
            <a:ext cx="2031294" cy="102275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604510"/>
              </p:ext>
            </p:extLst>
          </p:nvPr>
        </p:nvGraphicFramePr>
        <p:xfrm>
          <a:off x="3391672" y="2721032"/>
          <a:ext cx="531500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7503"/>
                <a:gridCol w="26575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Measurement range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Minimum size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d= dot base diameter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1,46mm +/- 0,05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h= dot height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0,4mm</a:t>
                      </a:r>
                      <a:r>
                        <a:rPr lang="en-US" sz="1800" baseline="0" dirty="0" smtClean="0"/>
                        <a:t> +/- 0,1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514688"/>
              </p:ext>
            </p:extLst>
          </p:nvPr>
        </p:nvGraphicFramePr>
        <p:xfrm>
          <a:off x="648000" y="4803406"/>
          <a:ext cx="8058678" cy="138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563"/>
                <a:gridCol w="618611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Printer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UJF-3042MkII,</a:t>
                      </a:r>
                      <a:r>
                        <a:rPr lang="en-US" baseline="0" dirty="0" smtClean="0"/>
                        <a:t> UJF-6042MkII, UJF-7151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Ink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LH-100 (Clear</a:t>
                      </a:r>
                      <a:r>
                        <a:rPr lang="en-US" baseline="0" dirty="0" smtClean="0"/>
                        <a:t> and Primer PR-200)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Software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RasterLink6Plus ver. 1.4~</a:t>
                      </a:r>
                    </a:p>
                    <a:p>
                      <a:r>
                        <a:rPr lang="en-US" dirty="0" err="1" smtClean="0"/>
                        <a:t>RasterLink</a:t>
                      </a:r>
                      <a:r>
                        <a:rPr lang="en-US" dirty="0" smtClean="0"/>
                        <a:t> Tools for Illustrator ver. 1.5.2~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8000" y="6474207"/>
            <a:ext cx="40334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*Current version of RasterLink6Plus v1.4 supports only Braille JIS standard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867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Braille Printing: procedure</a:t>
            </a:r>
            <a:endParaRPr lang="en-US" dirty="0"/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150753"/>
              </p:ext>
            </p:extLst>
          </p:nvPr>
        </p:nvGraphicFramePr>
        <p:xfrm>
          <a:off x="730706" y="1570811"/>
          <a:ext cx="8229600" cy="500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6026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Braille printing: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0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Create vector data for Braille characters</a:t>
            </a:r>
          </a:p>
          <a:p>
            <a:pPr lvl="1"/>
            <a:r>
              <a:rPr kumimoji="1" lang="en-US" altLang="ja-JP" sz="16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Shape: Circle</a:t>
            </a:r>
          </a:p>
          <a:p>
            <a:pPr lvl="1"/>
            <a:r>
              <a:rPr kumimoji="1" lang="en-US" altLang="ja-JP" sz="16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Diameter: 1,45mm</a:t>
            </a:r>
            <a:endParaRPr kumimoji="1" lang="en-US" altLang="ja-JP" sz="16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Dimensions of JIS Braille sizes: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199" y="1394622"/>
            <a:ext cx="4335325" cy="1808098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355842"/>
              </p:ext>
            </p:extLst>
          </p:nvPr>
        </p:nvGraphicFramePr>
        <p:xfrm>
          <a:off x="1014234" y="3952290"/>
          <a:ext cx="9187290" cy="27630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2430"/>
                <a:gridCol w="3062430"/>
                <a:gridCol w="3062430"/>
              </a:tblGrid>
              <a:tr h="552601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Measurement range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Measurement size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5260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a: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Vertical dot-to-dot 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2,3mm +/- 0,1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260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b: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Horizontal dot-to-dot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2,3mm +/- 0,1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260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q: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Vertical cell-to-cell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6,1mm +/- 0,1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260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p: Horizontal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cell-to-cell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5,0mm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565" y="4141342"/>
            <a:ext cx="2372247" cy="238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0499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799" y="1706682"/>
            <a:ext cx="2333004" cy="1066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Braille printing: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Confirm </a:t>
            </a:r>
            <a:r>
              <a:rPr lang="en-US" sz="2000" dirty="0" err="1" smtClean="0"/>
              <a:t>RasterLink</a:t>
            </a:r>
            <a:r>
              <a:rPr lang="en-US" sz="2000" dirty="0" smtClean="0"/>
              <a:t> Tools setting :</a:t>
            </a:r>
          </a:p>
          <a:p>
            <a:pPr lvl="1"/>
            <a:r>
              <a:rPr lang="en-US" sz="1600" dirty="0" smtClean="0"/>
              <a:t>Set the Braille type to “JIS” </a:t>
            </a:r>
          </a:p>
          <a:p>
            <a:pPr lvl="1"/>
            <a:r>
              <a:rPr lang="en-US" sz="1600" dirty="0" smtClean="0"/>
              <a:t>Check off the option “Print </a:t>
            </a:r>
            <a:r>
              <a:rPr lang="en-US" sz="1600" dirty="0"/>
              <a:t>Special Color Layer</a:t>
            </a:r>
            <a:r>
              <a:rPr lang="en-US" sz="1600" dirty="0" smtClean="0"/>
              <a:t>”</a:t>
            </a:r>
          </a:p>
          <a:p>
            <a:pPr lvl="1"/>
            <a:endParaRPr lang="en-US" sz="16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Set a spot color around Braille data by </a:t>
            </a:r>
            <a:r>
              <a:rPr lang="en-US" sz="2000" dirty="0" err="1" smtClean="0"/>
              <a:t>RasterLink</a:t>
            </a:r>
            <a:r>
              <a:rPr lang="en-US" sz="2000" dirty="0" smtClean="0"/>
              <a:t> Tools</a:t>
            </a:r>
          </a:p>
          <a:p>
            <a:pPr lvl="1"/>
            <a:r>
              <a:rPr lang="en-US" sz="1600" dirty="0" smtClean="0"/>
              <a:t>Select Braille data</a:t>
            </a:r>
          </a:p>
          <a:p>
            <a:pPr lvl="1"/>
            <a:r>
              <a:rPr lang="en-US" sz="1600" dirty="0" smtClean="0"/>
              <a:t>Press the “Braille” icon in </a:t>
            </a:r>
            <a:r>
              <a:rPr lang="en-US" sz="1600" dirty="0" err="1" smtClean="0"/>
              <a:t>RasterLink</a:t>
            </a:r>
            <a:r>
              <a:rPr lang="en-US" sz="1600" dirty="0" smtClean="0"/>
              <a:t> Tools</a:t>
            </a:r>
          </a:p>
          <a:p>
            <a:pPr lvl="1"/>
            <a:r>
              <a:rPr lang="en-US" sz="1600" dirty="0" smtClean="0"/>
              <a:t>The Braille spot color “</a:t>
            </a:r>
            <a:r>
              <a:rPr lang="en-US" sz="1600" dirty="0" err="1" smtClean="0"/>
              <a:t>MmkBraille_ADA</a:t>
            </a:r>
            <a:r>
              <a:rPr lang="en-US" sz="1600" dirty="0" smtClean="0"/>
              <a:t>” or “</a:t>
            </a:r>
            <a:r>
              <a:rPr lang="en-US" sz="1600" dirty="0" err="1" smtClean="0"/>
              <a:t>MmkBraille_JIS</a:t>
            </a:r>
            <a:r>
              <a:rPr lang="en-US" sz="1600" dirty="0" smtClean="0"/>
              <a:t>”</a:t>
            </a:r>
            <a:br>
              <a:rPr lang="en-US" sz="1600" dirty="0" smtClean="0"/>
            </a:br>
            <a:r>
              <a:rPr lang="en-US" sz="1600" dirty="0" smtClean="0"/>
              <a:t>will be created around characters with following specification:</a:t>
            </a:r>
          </a:p>
          <a:p>
            <a:pPr lvl="2"/>
            <a:r>
              <a:rPr lang="en-US" sz="1200" dirty="0" smtClean="0"/>
              <a:t>Stroke thickness: 0,5pt</a:t>
            </a:r>
          </a:p>
          <a:p>
            <a:pPr lvl="2"/>
            <a:r>
              <a:rPr lang="en-US" sz="1200" dirty="0" smtClean="0"/>
              <a:t>Fill: none</a:t>
            </a:r>
          </a:p>
          <a:p>
            <a:endParaRPr lang="en-US" sz="2000" dirty="0" smtClean="0"/>
          </a:p>
          <a:p>
            <a:r>
              <a:rPr lang="en-US" sz="2000" dirty="0" smtClean="0"/>
              <a:t>Save the Braille job for RasterLink6Plus via </a:t>
            </a:r>
            <a:r>
              <a:rPr lang="en-US" sz="2000" dirty="0" err="1" smtClean="0"/>
              <a:t>Rasterlink</a:t>
            </a:r>
            <a:r>
              <a:rPr lang="en-US" sz="2000" dirty="0" smtClean="0"/>
              <a:t> Tools</a:t>
            </a:r>
          </a:p>
          <a:p>
            <a:pPr lvl="1"/>
            <a:r>
              <a:rPr lang="en-US" sz="1600" dirty="0"/>
              <a:t>Press the </a:t>
            </a:r>
            <a:r>
              <a:rPr lang="en-US" sz="1600" dirty="0" smtClean="0"/>
              <a:t>“RasterLink6” </a:t>
            </a:r>
            <a:r>
              <a:rPr lang="en-US" sz="1600" dirty="0"/>
              <a:t>icon in </a:t>
            </a:r>
            <a:r>
              <a:rPr lang="en-US" sz="1600" dirty="0" err="1"/>
              <a:t>RasterLink</a:t>
            </a:r>
            <a:r>
              <a:rPr lang="en-US" sz="1600" dirty="0"/>
              <a:t> </a:t>
            </a:r>
            <a:r>
              <a:rPr lang="en-US" sz="1600" dirty="0" smtClean="0"/>
              <a:t>Tools</a:t>
            </a:r>
          </a:p>
          <a:p>
            <a:pPr lvl="1"/>
            <a:r>
              <a:rPr lang="en-US" sz="1600" dirty="0" smtClean="0"/>
              <a:t>Save the file as EPS</a:t>
            </a:r>
            <a:endParaRPr lang="en-US" sz="1600" dirty="0"/>
          </a:p>
          <a:p>
            <a:pPr lvl="1"/>
            <a:endParaRPr lang="en-US" sz="16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7337372" y="3045316"/>
            <a:ext cx="3068024" cy="1446040"/>
            <a:chOff x="7703201" y="1414415"/>
            <a:chExt cx="3068024" cy="14460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03201" y="1414415"/>
              <a:ext cx="3068024" cy="144604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076878" y="1836829"/>
              <a:ext cx="151075" cy="2123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8220001" y="2059387"/>
              <a:ext cx="127221" cy="19083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図 4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5" t="15353" r="9476" b="24250"/>
          <a:stretch/>
        </p:blipFill>
        <p:spPr>
          <a:xfrm>
            <a:off x="7414203" y="5658335"/>
            <a:ext cx="1907400" cy="69229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022354" y="1332000"/>
            <a:ext cx="3833729" cy="966803"/>
            <a:chOff x="7306926" y="3817616"/>
            <a:chExt cx="3833729" cy="9668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40189" y="3817616"/>
              <a:ext cx="1600466" cy="763075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 flipH="1">
              <a:off x="8672657" y="4271081"/>
              <a:ext cx="1800477" cy="3956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7306926" y="4440247"/>
              <a:ext cx="1391705" cy="3441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4059" y="4837503"/>
            <a:ext cx="2914650" cy="40005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229904" y="1634020"/>
            <a:ext cx="236764" cy="302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352001" y="6012668"/>
            <a:ext cx="275166" cy="3461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47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Braille printing: 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66" y="1332000"/>
            <a:ext cx="10066512" cy="5526000"/>
          </a:xfrm>
        </p:spPr>
        <p:txBody>
          <a:bodyPr/>
          <a:lstStyle/>
          <a:p>
            <a:r>
              <a:rPr kumimoji="1" lang="en-US" altLang="ja-JP" sz="20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Braille printing requires that the specific profile is installed in RasterLink6Plus</a:t>
            </a:r>
          </a:p>
          <a:p>
            <a:endParaRPr kumimoji="1" lang="en-US" altLang="ja-JP" sz="20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endParaRPr kumimoji="1" lang="en-US" altLang="ja-JP" sz="2000" dirty="0" smtClean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endParaRPr kumimoji="1" lang="en-US" altLang="ja-JP" sz="20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endParaRPr kumimoji="1" lang="en-US" altLang="ja-JP" sz="2000" dirty="0" smtClean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endParaRPr kumimoji="1" lang="en-US" altLang="ja-JP" sz="2000" dirty="0" smtClean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0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Import Braille job into RasterLink6Plus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ja-JP" sz="2000" dirty="0" smtClean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0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Click on icon      for Print Execution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ja-JP" sz="2000" dirty="0" smtClean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0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Click “Start” button to print Braille job</a:t>
            </a:r>
          </a:p>
          <a:p>
            <a:endParaRPr kumimoji="1" lang="en-US" altLang="ja-JP" sz="2000" dirty="0" smtClean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48000" y="1713579"/>
          <a:ext cx="9432000" cy="126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5503"/>
                <a:gridCol w="1765189"/>
                <a:gridCol w="1606164"/>
                <a:gridCol w="1574358"/>
                <a:gridCol w="1460786"/>
              </a:tblGrid>
              <a:tr h="3170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Printer</a:t>
                      </a:r>
                      <a:endParaRPr lang="en-US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Ink set</a:t>
                      </a:r>
                      <a:endParaRPr lang="en-US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Output</a:t>
                      </a:r>
                      <a:r>
                        <a:rPr lang="en-US" sz="1200" b="1" baseline="0" dirty="0" smtClean="0"/>
                        <a:t> setting</a:t>
                      </a:r>
                      <a:endParaRPr lang="en-US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Profile</a:t>
                      </a:r>
                      <a:endParaRPr lang="en-US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Material</a:t>
                      </a:r>
                      <a:endParaRPr lang="en-US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7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UJF-7151plus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LH-100 CMYK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600x900dpi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UV-PET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200" dirty="0" smtClean="0"/>
                        <a:t>Glossy white PET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17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UJF-3042MkII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LH-100 CMYK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1200x1200dpi*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UV-PET v3.5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17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UJF-3042MkIIEX/ UJF-6042MkII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LH-100 </a:t>
                      </a:r>
                      <a:r>
                        <a:rPr lang="en-US" sz="1200" dirty="0" err="1" smtClean="0"/>
                        <a:t>CMYKLcLm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1200x1200dpi*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UV-PET v3.5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6438" y="3071344"/>
            <a:ext cx="45031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 </a:t>
            </a:r>
            <a:r>
              <a:rPr lang="en-US" sz="1000" dirty="0" err="1" smtClean="0"/>
              <a:t>MkII</a:t>
            </a:r>
            <a:r>
              <a:rPr lang="en-US" sz="1000" dirty="0" smtClean="0"/>
              <a:t> Series will print the final top layer with glossy clear at 600x600 10-pass</a:t>
            </a:r>
            <a:endParaRPr lang="en-US" sz="10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28" y="4602078"/>
            <a:ext cx="299756" cy="29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296" y="3104322"/>
            <a:ext cx="4190654" cy="363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62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Metallic </a:t>
            </a:r>
            <a:r>
              <a:rPr lang="en-US" dirty="0" err="1" smtClean="0"/>
              <a:t>InK</a:t>
            </a:r>
            <a:r>
              <a:rPr lang="en-US" dirty="0" smtClean="0"/>
              <a:t>: Print Workflow</a:t>
            </a:r>
            <a:endParaRPr lang="en-US" dirty="0"/>
          </a:p>
        </p:txBody>
      </p:sp>
      <p:graphicFrame>
        <p:nvGraphicFramePr>
          <p:cNvPr id="7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730706" y="1570811"/>
          <a:ext cx="9349294" cy="500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777870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MUH-100 metallic </a:t>
            </a:r>
            <a:r>
              <a:rPr lang="en-US" dirty="0"/>
              <a:t>in RasterLink6 </a:t>
            </a:r>
            <a:r>
              <a:rPr lang="en-US" dirty="0" smtClean="0"/>
              <a:t>can be printed by arranging the print data in 3 layers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Each layer is printed separately</a:t>
            </a:r>
          </a:p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839235" y="2191362"/>
            <a:ext cx="8517923" cy="3018878"/>
            <a:chOff x="1055440" y="2727788"/>
            <a:chExt cx="8517923" cy="3018878"/>
          </a:xfrm>
        </p:grpSpPr>
        <p:sp>
          <p:nvSpPr>
            <p:cNvPr id="8" name="TextBox 7"/>
            <p:cNvSpPr txBox="1"/>
            <p:nvPr/>
          </p:nvSpPr>
          <p:spPr>
            <a:xfrm>
              <a:off x="4749125" y="2941876"/>
              <a:ext cx="268426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. Metallic Color Layer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Color ink over metallic ink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8533" y="2727788"/>
              <a:ext cx="1964693" cy="1207353"/>
            </a:xfrm>
            <a:prstGeom prst="rect">
              <a:avLst/>
            </a:prstGeom>
            <a:scene3d>
              <a:camera prst="isometricBottomDown"/>
              <a:lightRig rig="threePt" dir="t"/>
            </a:scene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1348" y="4403845"/>
              <a:ext cx="2185136" cy="1342821"/>
            </a:xfrm>
            <a:prstGeom prst="rect">
              <a:avLst/>
            </a:prstGeom>
            <a:scene3d>
              <a:camera prst="isometricBottomDown"/>
              <a:lightRig rig="threePt" dir="t"/>
            </a:scene3d>
          </p:spPr>
        </p:pic>
        <p:pic>
          <p:nvPicPr>
            <p:cNvPr id="16" name="図 4">
              <a:extLst>
                <a:ext uri="{FF2B5EF4-FFF2-40B4-BE49-F238E27FC236}">
                  <a16:creationId xmlns="" xmlns:a16="http://schemas.microsoft.com/office/drawing/2014/main" id="{32C7EA86-F905-4785-8B70-7D1B5F9E2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440" y="3613008"/>
              <a:ext cx="1824931" cy="115423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749124" y="3882347"/>
              <a:ext cx="14859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. Color Layer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Color ink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49124" y="4899938"/>
              <a:ext cx="170976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1. Metallic layer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Metallic ink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0" name="Elbow Connector 19"/>
            <p:cNvCxnSpPr>
              <a:stCxn id="16" idx="3"/>
              <a:endCxn id="8" idx="1"/>
            </p:cNvCxnSpPr>
            <p:nvPr/>
          </p:nvCxnSpPr>
          <p:spPr>
            <a:xfrm flipV="1">
              <a:off x="2880371" y="3249653"/>
              <a:ext cx="1868754" cy="940470"/>
            </a:xfrm>
            <a:prstGeom prst="bentConnector3">
              <a:avLst/>
            </a:prstGeom>
            <a:ln w="28575">
              <a:solidFill>
                <a:srgbClr val="4F81BD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16" idx="3"/>
              <a:endCxn id="17" idx="1"/>
            </p:cNvCxnSpPr>
            <p:nvPr/>
          </p:nvCxnSpPr>
          <p:spPr>
            <a:xfrm>
              <a:off x="2880371" y="4190123"/>
              <a:ext cx="1868753" cy="1"/>
            </a:xfrm>
            <a:prstGeom prst="bentConnector3">
              <a:avLst/>
            </a:prstGeom>
            <a:ln w="28575">
              <a:solidFill>
                <a:srgbClr val="4F81BD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>
              <a:stCxn id="16" idx="3"/>
              <a:endCxn id="18" idx="1"/>
            </p:cNvCxnSpPr>
            <p:nvPr/>
          </p:nvCxnSpPr>
          <p:spPr>
            <a:xfrm>
              <a:off x="2880371" y="4190123"/>
              <a:ext cx="1868753" cy="1017592"/>
            </a:xfrm>
            <a:prstGeom prst="bentConnector3">
              <a:avLst/>
            </a:prstGeom>
            <a:ln w="28575">
              <a:solidFill>
                <a:srgbClr val="4F81BD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0930" y="3557429"/>
              <a:ext cx="2212433" cy="1359596"/>
            </a:xfrm>
            <a:prstGeom prst="rect">
              <a:avLst/>
            </a:prstGeom>
            <a:scene3d>
              <a:camera prst="isometricBottomDown"/>
              <a:lightRig rig="threePt" dir="t"/>
            </a:scene3d>
          </p:spPr>
        </p:pic>
      </p:grpSp>
      <p:grpSp>
        <p:nvGrpSpPr>
          <p:cNvPr id="28" name="グループ化 15">
            <a:extLst>
              <a:ext uri="{FF2B5EF4-FFF2-40B4-BE49-F238E27FC236}">
                <a16:creationId xmlns="" xmlns:a16="http://schemas.microsoft.com/office/drawing/2014/main" id="{0CE20839-7A26-40DA-86C0-2430F6D24181}"/>
              </a:ext>
            </a:extLst>
          </p:cNvPr>
          <p:cNvGrpSpPr/>
          <p:nvPr/>
        </p:nvGrpSpPr>
        <p:grpSpPr>
          <a:xfrm>
            <a:off x="3571561" y="5970595"/>
            <a:ext cx="2342554" cy="648920"/>
            <a:chOff x="2678" y="0"/>
            <a:chExt cx="2342554" cy="648920"/>
          </a:xfrm>
        </p:grpSpPr>
        <p:sp>
          <p:nvSpPr>
            <p:cNvPr id="29" name="矢印: 五方向 25">
              <a:extLst>
                <a:ext uri="{FF2B5EF4-FFF2-40B4-BE49-F238E27FC236}">
                  <a16:creationId xmlns="" xmlns:a16="http://schemas.microsoft.com/office/drawing/2014/main" id="{8F682C43-2185-474F-A69A-7D7D8780F373}"/>
                </a:ext>
              </a:extLst>
            </p:cNvPr>
            <p:cNvSpPr/>
            <p:nvPr/>
          </p:nvSpPr>
          <p:spPr>
            <a:xfrm>
              <a:off x="2678" y="0"/>
              <a:ext cx="2342554" cy="648920"/>
            </a:xfrm>
            <a:prstGeom prst="homePlate">
              <a:avLst>
                <a:gd name="adj" fmla="val 2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矢印: 五方向 4">
              <a:extLst>
                <a:ext uri="{FF2B5EF4-FFF2-40B4-BE49-F238E27FC236}">
                  <a16:creationId xmlns="" xmlns:a16="http://schemas.microsoft.com/office/drawing/2014/main" id="{4B491434-178F-4D76-BDE2-0D90EECE65DA}"/>
                </a:ext>
              </a:extLst>
            </p:cNvPr>
            <p:cNvSpPr txBox="1"/>
            <p:nvPr/>
          </p:nvSpPr>
          <p:spPr>
            <a:xfrm>
              <a:off x="2678" y="0"/>
              <a:ext cx="2261439" cy="648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640" tIns="35560" rIns="330560" bIns="3556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en-US" sz="1400" b="1" dirty="0"/>
                <a:t>1st feed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kumimoji="1" lang="en-US" sz="1400" dirty="0" smtClean="0"/>
                <a:t>Metallic Layer</a:t>
              </a:r>
              <a:endParaRPr kumimoji="1" lang="en-US" sz="1400" dirty="0"/>
            </a:p>
          </p:txBody>
        </p:sp>
      </p:grpSp>
      <p:grpSp>
        <p:nvGrpSpPr>
          <p:cNvPr id="31" name="グループ化 16">
            <a:extLst>
              <a:ext uri="{FF2B5EF4-FFF2-40B4-BE49-F238E27FC236}">
                <a16:creationId xmlns="" xmlns:a16="http://schemas.microsoft.com/office/drawing/2014/main" id="{C3F54AFF-A011-4E47-BFD3-22C2C2616F3F}"/>
              </a:ext>
            </a:extLst>
          </p:cNvPr>
          <p:cNvGrpSpPr/>
          <p:nvPr/>
        </p:nvGrpSpPr>
        <p:grpSpPr>
          <a:xfrm>
            <a:off x="5445605" y="5970595"/>
            <a:ext cx="2342554" cy="648920"/>
            <a:chOff x="1876722" y="0"/>
            <a:chExt cx="2342554" cy="648920"/>
          </a:xfrm>
        </p:grpSpPr>
        <p:sp>
          <p:nvSpPr>
            <p:cNvPr id="32" name="矢印: 山形 20">
              <a:extLst>
                <a:ext uri="{FF2B5EF4-FFF2-40B4-BE49-F238E27FC236}">
                  <a16:creationId xmlns="" xmlns:a16="http://schemas.microsoft.com/office/drawing/2014/main" id="{3599B599-2E7A-4497-BC24-9AD3D13346D3}"/>
                </a:ext>
              </a:extLst>
            </p:cNvPr>
            <p:cNvSpPr/>
            <p:nvPr/>
          </p:nvSpPr>
          <p:spPr>
            <a:xfrm>
              <a:off x="1876722" y="0"/>
              <a:ext cx="2342554" cy="648920"/>
            </a:xfrm>
            <a:prstGeom prst="chevron">
              <a:avLst>
                <a:gd name="adj" fmla="val 2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矢印: 山形 6">
              <a:extLst>
                <a:ext uri="{FF2B5EF4-FFF2-40B4-BE49-F238E27FC236}">
                  <a16:creationId xmlns="" xmlns:a16="http://schemas.microsoft.com/office/drawing/2014/main" id="{6DBE59C6-698C-429F-9CA8-411CC5C710C8}"/>
                </a:ext>
              </a:extLst>
            </p:cNvPr>
            <p:cNvSpPr txBox="1"/>
            <p:nvPr/>
          </p:nvSpPr>
          <p:spPr>
            <a:xfrm>
              <a:off x="2038952" y="0"/>
              <a:ext cx="2018094" cy="648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640" tIns="35560" rIns="82640" bIns="3556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en-US" sz="1400" dirty="0"/>
                <a:t>2nd feed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kumimoji="1" lang="en-US" sz="1400" dirty="0"/>
                <a:t>Color </a:t>
              </a:r>
              <a:r>
                <a:rPr kumimoji="1" lang="en-US" sz="1400" dirty="0" smtClean="0"/>
                <a:t>Layer</a:t>
              </a:r>
              <a:endParaRPr kumimoji="1" lang="en-US" sz="1400" dirty="0"/>
            </a:p>
          </p:txBody>
        </p:sp>
      </p:grpSp>
      <p:grpSp>
        <p:nvGrpSpPr>
          <p:cNvPr id="34" name="グループ化 17">
            <a:extLst>
              <a:ext uri="{FF2B5EF4-FFF2-40B4-BE49-F238E27FC236}">
                <a16:creationId xmlns="" xmlns:a16="http://schemas.microsoft.com/office/drawing/2014/main" id="{8823A405-4AF1-48CC-B260-09C8BD822805}"/>
              </a:ext>
            </a:extLst>
          </p:cNvPr>
          <p:cNvGrpSpPr/>
          <p:nvPr/>
        </p:nvGrpSpPr>
        <p:grpSpPr>
          <a:xfrm>
            <a:off x="7322328" y="5970595"/>
            <a:ext cx="2342554" cy="648920"/>
            <a:chOff x="3753445" y="0"/>
            <a:chExt cx="2342554" cy="648920"/>
          </a:xfrm>
        </p:grpSpPr>
        <p:sp>
          <p:nvSpPr>
            <p:cNvPr id="35" name="矢印: 山形 18">
              <a:extLst>
                <a:ext uri="{FF2B5EF4-FFF2-40B4-BE49-F238E27FC236}">
                  <a16:creationId xmlns="" xmlns:a16="http://schemas.microsoft.com/office/drawing/2014/main" id="{A416DAFE-6FC3-4D52-A44A-67042044F1D1}"/>
                </a:ext>
              </a:extLst>
            </p:cNvPr>
            <p:cNvSpPr/>
            <p:nvPr/>
          </p:nvSpPr>
          <p:spPr>
            <a:xfrm>
              <a:off x="3753445" y="0"/>
              <a:ext cx="2342554" cy="648920"/>
            </a:xfrm>
            <a:prstGeom prst="chevron">
              <a:avLst>
                <a:gd name="adj" fmla="val 2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矢印: 山形 8">
              <a:extLst>
                <a:ext uri="{FF2B5EF4-FFF2-40B4-BE49-F238E27FC236}">
                  <a16:creationId xmlns="" xmlns:a16="http://schemas.microsoft.com/office/drawing/2014/main" id="{75705354-9829-4ECC-9F95-0B9B498FC2DC}"/>
                </a:ext>
              </a:extLst>
            </p:cNvPr>
            <p:cNvSpPr txBox="1"/>
            <p:nvPr/>
          </p:nvSpPr>
          <p:spPr>
            <a:xfrm>
              <a:off x="3915675" y="0"/>
              <a:ext cx="2018094" cy="648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640" tIns="35560" rIns="82640" bIns="3556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en-US" sz="1400" dirty="0"/>
                <a:t>3rd feed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kumimoji="1" lang="en-US" sz="1400" dirty="0"/>
                <a:t>Metallic </a:t>
              </a:r>
              <a:r>
                <a:rPr kumimoji="1" lang="en-US" sz="1400" dirty="0" smtClean="0"/>
                <a:t>Color Layer</a:t>
              </a:r>
              <a:endParaRPr kumimoji="1" lang="en-US" sz="14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9465471" y="4744322"/>
            <a:ext cx="1468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Bottom Layer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487799" y="3592849"/>
            <a:ext cx="1425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Middle Layer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580886" y="2724705"/>
            <a:ext cx="1089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Top Layer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492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MUH-100-SI Print </a:t>
            </a:r>
            <a:r>
              <a:rPr lang="en-US" dirty="0" err="1" smtClean="0"/>
              <a:t>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Compatible Printer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Print Condition</a:t>
            </a:r>
            <a:endParaRPr lang="en-US" dirty="0"/>
          </a:p>
        </p:txBody>
      </p:sp>
      <p:graphicFrame>
        <p:nvGraphicFramePr>
          <p:cNvPr id="4" name="表 1">
            <a:extLst>
              <a:ext uri="{FF2B5EF4-FFF2-40B4-BE49-F238E27FC236}">
                <a16:creationId xmlns="" xmlns:a16="http://schemas.microsoft.com/office/drawing/2014/main" id="{1AA5110C-9E97-407C-ABE5-D1A02819B0B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506" y="1916832"/>
          <a:ext cx="5917539" cy="965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72513">
                  <a:extLst>
                    <a:ext uri="{9D8B030D-6E8A-4147-A177-3AD203B41FA5}">
                      <a16:colId xmlns="" xmlns:a16="http://schemas.microsoft.com/office/drawing/2014/main" val="1661081265"/>
                    </a:ext>
                  </a:extLst>
                </a:gridCol>
                <a:gridCol w="1972513">
                  <a:extLst>
                    <a:ext uri="{9D8B030D-6E8A-4147-A177-3AD203B41FA5}">
                      <a16:colId xmlns="" xmlns:a16="http://schemas.microsoft.com/office/drawing/2014/main" val="1127051407"/>
                    </a:ext>
                  </a:extLst>
                </a:gridCol>
                <a:gridCol w="1972513">
                  <a:extLst>
                    <a:ext uri="{9D8B030D-6E8A-4147-A177-3AD203B41FA5}">
                      <a16:colId xmlns="" xmlns:a16="http://schemas.microsoft.com/office/drawing/2014/main" val="839031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Ink-set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Special ink-set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22712816"/>
                  </a:ext>
                </a:extLst>
              </a:tr>
              <a:tr h="25146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UJF-7151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LH-100 CMYK</a:t>
                      </a:r>
                      <a:endParaRPr kumimoji="1"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kumimoji="1" lang="en-US" sz="135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WSi</a:t>
                      </a:r>
                      <a:endParaRPr kumimoji="1" lang="en-US" sz="13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25309065"/>
                  </a:ext>
                </a:extLst>
              </a:tr>
              <a:tr h="25146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35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CSi</a:t>
                      </a:r>
                      <a:endParaRPr kumimoji="1" lang="en-US" sz="13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10663134"/>
                  </a:ext>
                </a:extLst>
              </a:tr>
            </a:tbl>
          </a:graphicData>
        </a:graphic>
      </p:graphicFrame>
      <p:graphicFrame>
        <p:nvGraphicFramePr>
          <p:cNvPr id="5" name="表 16">
            <a:extLst>
              <a:ext uri="{FF2B5EF4-FFF2-40B4-BE49-F238E27FC236}">
                <a16:creationId xmlns="" xmlns:a16="http://schemas.microsoft.com/office/drawing/2014/main" id="{9920B75C-52EF-4DCC-8FC5-5DFD392D075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506" y="3861048"/>
          <a:ext cx="9358862" cy="1874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39014">
                  <a:extLst>
                    <a:ext uri="{9D8B030D-6E8A-4147-A177-3AD203B41FA5}">
                      <a16:colId xmlns="" xmlns:a16="http://schemas.microsoft.com/office/drawing/2014/main" val="1713462287"/>
                    </a:ext>
                  </a:extLst>
                </a:gridCol>
                <a:gridCol w="2234374">
                  <a:extLst>
                    <a:ext uri="{9D8B030D-6E8A-4147-A177-3AD203B41FA5}">
                      <a16:colId xmlns="" xmlns:a16="http://schemas.microsoft.com/office/drawing/2014/main" val="1127051407"/>
                    </a:ext>
                  </a:extLst>
                </a:gridCol>
                <a:gridCol w="681662">
                  <a:extLst>
                    <a:ext uri="{9D8B030D-6E8A-4147-A177-3AD203B41FA5}">
                      <a16:colId xmlns="" xmlns:a16="http://schemas.microsoft.com/office/drawing/2014/main" val="215386077"/>
                    </a:ext>
                  </a:extLst>
                </a:gridCol>
                <a:gridCol w="1959777">
                  <a:extLst>
                    <a:ext uri="{9D8B030D-6E8A-4147-A177-3AD203B41FA5}">
                      <a16:colId xmlns="" xmlns:a16="http://schemas.microsoft.com/office/drawing/2014/main" val="839031771"/>
                    </a:ext>
                  </a:extLst>
                </a:gridCol>
                <a:gridCol w="1304728">
                  <a:extLst>
                    <a:ext uri="{9D8B030D-6E8A-4147-A177-3AD203B41FA5}">
                      <a16:colId xmlns="" xmlns:a16="http://schemas.microsoft.com/office/drawing/2014/main" val="2109145308"/>
                    </a:ext>
                  </a:extLst>
                </a:gridCol>
                <a:gridCol w="1339307">
                  <a:extLst>
                    <a:ext uri="{9D8B030D-6E8A-4147-A177-3AD203B41FA5}">
                      <a16:colId xmlns="" xmlns:a16="http://schemas.microsoft.com/office/drawing/2014/main" val="2425322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Resolution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Color-matching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Job Attribute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22712816"/>
                  </a:ext>
                </a:extLst>
              </a:tr>
              <a:tr h="25146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Metallic layer</a:t>
                      </a:r>
                      <a:endParaRPr kumimoji="1"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 600x900 VD Si</a:t>
                      </a:r>
                      <a:endParaRPr lang="en-US" sz="13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kumimoji="1" lang="en-US" sz="135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</a:t>
                      </a:r>
                      <a:endParaRPr kumimoji="1" lang="en-US" sz="135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kumimoji="1" lang="en-US" sz="135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Optional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kumimoji="1" lang="en-US" sz="135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Silver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kumimoji="1" lang="en-US" sz="135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High</a:t>
                      </a:r>
                      <a:r>
                        <a:rPr kumimoji="1" lang="en-US" sz="135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speed</a:t>
                      </a:r>
                      <a:endParaRPr kumimoji="1" lang="en-US" sz="135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25309065"/>
                  </a:ext>
                </a:extLst>
              </a:tr>
              <a:tr h="25146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Std</a:t>
                      </a:r>
                      <a:r>
                        <a:rPr lang="en-US" sz="135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600x900 VD Si</a:t>
                      </a:r>
                      <a:endParaRPr lang="en-US" sz="13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kumimoji="1" lang="en-US" sz="135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High</a:t>
                      </a:r>
                      <a:r>
                        <a:rPr kumimoji="1" lang="en-US" sz="135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quality</a:t>
                      </a:r>
                      <a:endParaRPr kumimoji="1" lang="en-US" sz="135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6158028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kumimoji="1"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Metallic</a:t>
                      </a:r>
                    </a:p>
                    <a:p>
                      <a:pPr algn="ctr"/>
                      <a:r>
                        <a:rPr kumimoji="1"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Color </a:t>
                      </a:r>
                      <a:r>
                        <a:rPr kumimoji="1"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Layer</a:t>
                      </a:r>
                      <a:endParaRPr kumimoji="1"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600x900 VD Silver Color</a:t>
                      </a:r>
                      <a:endParaRPr kumimoji="1"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kumimoji="1" lang="en-US" sz="135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</a:t>
                      </a:r>
                      <a:endParaRPr kumimoji="1" lang="en-US" sz="135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kumimoji="1" lang="en-US" sz="135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ColorMatching</a:t>
                      </a:r>
                      <a:r>
                        <a:rPr kumimoji="1" lang="en-US" sz="135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OFF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kumimoji="1" lang="en-US" sz="135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Color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kumimoji="1" lang="en-US" altLang="ja-JP" sz="135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75426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91002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Terms of use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contents of this presentation are intended only for </a:t>
            </a:r>
            <a:r>
              <a:rPr lang="en-US" sz="2000" dirty="0" err="1" smtClean="0"/>
              <a:t>Mimaki</a:t>
            </a:r>
            <a:r>
              <a:rPr lang="en-US" sz="2000" dirty="0" smtClean="0"/>
              <a:t>  authorized resellers. Authorized persons are not permitted to distribute, copy or change this presentation without explicit approval of </a:t>
            </a:r>
            <a:r>
              <a:rPr lang="en-US" sz="2000" dirty="0" err="1" smtClean="0"/>
              <a:t>Mimaki</a:t>
            </a:r>
            <a:r>
              <a:rPr lang="en-US" sz="2000" dirty="0" smtClean="0"/>
              <a:t> Europe B.V.</a:t>
            </a:r>
          </a:p>
          <a:p>
            <a:endParaRPr lang="en-US" sz="2000" dirty="0" smtClean="0"/>
          </a:p>
          <a:p>
            <a:r>
              <a:rPr lang="en-US" sz="2000" dirty="0" smtClean="0"/>
              <a:t>Contents and technical explanations in this presentation are based on the test results achieved at </a:t>
            </a:r>
            <a:r>
              <a:rPr lang="en-US" sz="2000" dirty="0" err="1" smtClean="0"/>
              <a:t>Mimaki</a:t>
            </a:r>
            <a:r>
              <a:rPr lang="en-US" sz="2000" dirty="0" smtClean="0"/>
              <a:t> at the time of testing and are not a guarantee for performance. Substrates should be tested beforehand.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 addition, the contents in this presentation do not lead to any legal obligations from </a:t>
            </a:r>
            <a:r>
              <a:rPr lang="en-US" sz="2000" dirty="0" err="1" smtClean="0"/>
              <a:t>Mimaki</a:t>
            </a:r>
            <a:r>
              <a:rPr lang="en-US" sz="2000" dirty="0" smtClean="0"/>
              <a:t> and </a:t>
            </a:r>
            <a:r>
              <a:rPr lang="en-US" sz="2000" dirty="0" err="1" smtClean="0"/>
              <a:t>Mimaki</a:t>
            </a:r>
            <a:r>
              <a:rPr lang="en-US" sz="2000" dirty="0" smtClean="0"/>
              <a:t> does not take any responsibility. Please verify in advance whether your intended prints will result in sufficient quality.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Contents of this presentation are subject to change without prior notice for improvement. Compositors errors reserved.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7796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66" y="1332000"/>
            <a:ext cx="5987074" cy="5526000"/>
          </a:xfrm>
        </p:spPr>
        <p:txBody>
          <a:bodyPr/>
          <a:lstStyle/>
          <a:p>
            <a:r>
              <a:rPr lang="en-US" dirty="0" smtClean="0"/>
              <a:t>Import to </a:t>
            </a:r>
            <a:r>
              <a:rPr lang="en-US" dirty="0" err="1" smtClean="0"/>
              <a:t>RasterLink</a:t>
            </a:r>
            <a:r>
              <a:rPr lang="en-US" dirty="0" smtClean="0"/>
              <a:t> 6 Plus the print data for “Color” and “Metallic Color” layers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“Color” and  “</a:t>
            </a:r>
            <a:r>
              <a:rPr lang="en-US" dirty="0" err="1" smtClean="0"/>
              <a:t>Metalic</a:t>
            </a:r>
            <a:r>
              <a:rPr lang="en-US" dirty="0" smtClean="0"/>
              <a:t> Color” layers are displayed in [Job List] of </a:t>
            </a:r>
            <a:r>
              <a:rPr lang="en-US" dirty="0" err="1" smtClean="0"/>
              <a:t>RasterLink</a:t>
            </a:r>
            <a:r>
              <a:rPr lang="en-US" dirty="0" smtClean="0"/>
              <a:t> 6 Plus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64000" y="1757481"/>
            <a:ext cx="6132056" cy="2142086"/>
            <a:chOff x="1487006" y="1951098"/>
            <a:chExt cx="6132056" cy="21420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4087" y="1951098"/>
              <a:ext cx="1704975" cy="1047750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1487006" y="2219058"/>
              <a:ext cx="6115997" cy="1874126"/>
              <a:chOff x="1487006" y="2219058"/>
              <a:chExt cx="6115997" cy="187412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8028" y="3045434"/>
                <a:ext cx="1704975" cy="104775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7006" y="2526834"/>
                <a:ext cx="1704975" cy="104775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202874" y="2219058"/>
                <a:ext cx="2684261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1. Metallic Color Layer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Color ink over metallic ink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287688" y="3266808"/>
                <a:ext cx="1485984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2. Color Layer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Color ink</a:t>
                </a:r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13" name="図 6">
            <a:extLst>
              <a:ext uri="{FF2B5EF4-FFF2-40B4-BE49-F238E27FC236}">
                <a16:creationId xmlns="" xmlns:a16="http://schemas.microsoft.com/office/drawing/2014/main" id="{5BD1F0A4-54C5-4924-982A-34522E0D7F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11" y="4660873"/>
            <a:ext cx="2586334" cy="105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0310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Metallic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65" y="1332000"/>
            <a:ext cx="5987075" cy="5526000"/>
          </a:xfrm>
        </p:spPr>
        <p:txBody>
          <a:bodyPr/>
          <a:lstStyle/>
          <a:p>
            <a:r>
              <a:rPr lang="en-US" dirty="0" smtClean="0"/>
              <a:t>Select “Metallic Color” layer and click the [Special plate] icon from Toolbar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On the [Special plate] window, specify "Silver" for ink, "Valid pixel" for created area, and then click the [Create] </a:t>
            </a:r>
            <a:r>
              <a:rPr lang="en-US" dirty="0" smtClean="0"/>
              <a:t>button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“Metallic” layer job </a:t>
            </a:r>
            <a:r>
              <a:rPr lang="en-US" dirty="0"/>
              <a:t>is now created</a:t>
            </a:r>
          </a:p>
        </p:txBody>
      </p:sp>
      <p:pic>
        <p:nvPicPr>
          <p:cNvPr id="4" name="図 6">
            <a:extLst>
              <a:ext uri="{FF2B5EF4-FFF2-40B4-BE49-F238E27FC236}">
                <a16:creationId xmlns="" xmlns:a16="http://schemas.microsoft.com/office/drawing/2014/main" id="{5BD1F0A4-54C5-4924-982A-34522E0D7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654238"/>
            <a:ext cx="2586334" cy="1052578"/>
          </a:xfrm>
          <a:prstGeom prst="rect">
            <a:avLst/>
          </a:prstGeom>
        </p:spPr>
      </p:pic>
      <p:pic>
        <p:nvPicPr>
          <p:cNvPr id="5" name="図 3">
            <a:extLst>
              <a:ext uri="{FF2B5EF4-FFF2-40B4-BE49-F238E27FC236}">
                <a16:creationId xmlns="" xmlns:a16="http://schemas.microsoft.com/office/drawing/2014/main" id="{C243E380-478E-45F0-96F4-324823899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1836158"/>
            <a:ext cx="615469" cy="688739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9186390" y="2180527"/>
            <a:ext cx="726034" cy="1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4">
            <a:extLst>
              <a:ext uri="{FF2B5EF4-FFF2-40B4-BE49-F238E27FC236}">
                <a16:creationId xmlns="" xmlns:a16="http://schemas.microsoft.com/office/drawing/2014/main" id="{4BF72668-F8F4-4EE7-9AF2-31F5F22024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3683325"/>
            <a:ext cx="2716240" cy="2248624"/>
          </a:xfrm>
          <a:prstGeom prst="rect">
            <a:avLst/>
          </a:prstGeom>
        </p:spPr>
      </p:pic>
      <p:sp>
        <p:nvSpPr>
          <p:cNvPr id="10" name="正方形/長方形 2">
            <a:extLst>
              <a:ext uri="{FF2B5EF4-FFF2-40B4-BE49-F238E27FC236}">
                <a16:creationId xmlns="" xmlns:a16="http://schemas.microsoft.com/office/drawing/2014/main" id="{8E138492-92CB-4B16-96A5-CDDA416D762C}"/>
              </a:ext>
            </a:extLst>
          </p:cNvPr>
          <p:cNvSpPr/>
          <p:nvPr/>
        </p:nvSpPr>
        <p:spPr>
          <a:xfrm>
            <a:off x="8964891" y="3887898"/>
            <a:ext cx="1813455" cy="41578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1" lang="en-US" altLang="ja-JP" sz="12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.Select ”Silver” for Ink</a:t>
            </a:r>
            <a:endParaRPr kumimoji="1" lang="ja-JP" altLang="en-US" sz="1200" dirty="0">
              <a:ln w="0"/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正方形/長方形 23">
            <a:extLst>
              <a:ext uri="{FF2B5EF4-FFF2-40B4-BE49-F238E27FC236}">
                <a16:creationId xmlns="" xmlns:a16="http://schemas.microsoft.com/office/drawing/2014/main" id="{FAFB60B3-DDC3-4B06-840B-5763298341BD}"/>
              </a:ext>
            </a:extLst>
          </p:cNvPr>
          <p:cNvSpPr/>
          <p:nvPr/>
        </p:nvSpPr>
        <p:spPr>
          <a:xfrm>
            <a:off x="8986732" y="4444241"/>
            <a:ext cx="1827128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kumimoji="1" lang="en-US" altLang="ja-JP" sz="12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"Valid pixel“</a:t>
            </a:r>
          </a:p>
          <a:p>
            <a:pPr algn="ctr"/>
            <a:r>
              <a:rPr kumimoji="1" lang="en-US" altLang="ja-JP" sz="12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created area</a:t>
            </a:r>
            <a:endParaRPr kumimoji="1" lang="ja-JP" altLang="en-US" sz="1200" dirty="0">
              <a:ln w="0"/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正方形/長方形 24">
            <a:extLst>
              <a:ext uri="{FF2B5EF4-FFF2-40B4-BE49-F238E27FC236}">
                <a16:creationId xmlns="" xmlns:a16="http://schemas.microsoft.com/office/drawing/2014/main" id="{FC5BEC9D-60D3-4FC4-B87A-3E5D763EE3A8}"/>
              </a:ext>
            </a:extLst>
          </p:cNvPr>
          <p:cNvSpPr/>
          <p:nvPr/>
        </p:nvSpPr>
        <p:spPr>
          <a:xfrm>
            <a:off x="8990973" y="5169579"/>
            <a:ext cx="1822886" cy="3651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4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1" lang="en-US" altLang="ja-JP" sz="12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.Click the [Create] button</a:t>
            </a:r>
            <a:endParaRPr kumimoji="1" lang="ja-JP" altLang="en-US" sz="1200" dirty="0">
              <a:ln w="0"/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四角形: 角を丸くする 5">
            <a:extLst>
              <a:ext uri="{FF2B5EF4-FFF2-40B4-BE49-F238E27FC236}">
                <a16:creationId xmlns="" xmlns:a16="http://schemas.microsoft.com/office/drawing/2014/main" id="{9EC120AA-4674-438F-AA51-DEAD28B903BF}"/>
              </a:ext>
            </a:extLst>
          </p:cNvPr>
          <p:cNvSpPr/>
          <p:nvPr/>
        </p:nvSpPr>
        <p:spPr>
          <a:xfrm>
            <a:off x="8022637" y="4699202"/>
            <a:ext cx="504056" cy="1440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四角形: 角を丸くする 7">
            <a:extLst>
              <a:ext uri="{FF2B5EF4-FFF2-40B4-BE49-F238E27FC236}">
                <a16:creationId xmlns="" xmlns:a16="http://schemas.microsoft.com/office/drawing/2014/main" id="{2FB5911C-490B-466E-B218-6F256B809556}"/>
              </a:ext>
            </a:extLst>
          </p:cNvPr>
          <p:cNvSpPr/>
          <p:nvPr/>
        </p:nvSpPr>
        <p:spPr>
          <a:xfrm>
            <a:off x="7806613" y="5205884"/>
            <a:ext cx="949846" cy="2637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直線コネクタ 9">
            <a:extLst>
              <a:ext uri="{FF2B5EF4-FFF2-40B4-BE49-F238E27FC236}">
                <a16:creationId xmlns="" xmlns:a16="http://schemas.microsoft.com/office/drawing/2014/main" id="{8B7166B1-5BDA-4654-ABBF-D262DCCD8217}"/>
              </a:ext>
            </a:extLst>
          </p:cNvPr>
          <p:cNvCxnSpPr>
            <a:stCxn id="10" idx="1"/>
          </p:cNvCxnSpPr>
          <p:nvPr/>
        </p:nvCxnSpPr>
        <p:spPr>
          <a:xfrm flipH="1">
            <a:off x="8413559" y="4095788"/>
            <a:ext cx="551332" cy="1296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1">
            <a:extLst>
              <a:ext uri="{FF2B5EF4-FFF2-40B4-BE49-F238E27FC236}">
                <a16:creationId xmlns="" xmlns:a16="http://schemas.microsoft.com/office/drawing/2014/main" id="{5C7B0DDF-9EDB-44FD-AFE8-9438DD4E67DF}"/>
              </a:ext>
            </a:extLst>
          </p:cNvPr>
          <p:cNvCxnSpPr>
            <a:stCxn id="11" idx="1"/>
            <a:endCxn id="13" idx="3"/>
          </p:cNvCxnSpPr>
          <p:nvPr/>
        </p:nvCxnSpPr>
        <p:spPr>
          <a:xfrm flipH="1">
            <a:off x="8526693" y="4736629"/>
            <a:ext cx="460039" cy="345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3">
            <a:extLst>
              <a:ext uri="{FF2B5EF4-FFF2-40B4-BE49-F238E27FC236}">
                <a16:creationId xmlns="" xmlns:a16="http://schemas.microsoft.com/office/drawing/2014/main" id="{05DC422C-FAA5-4011-B5F4-19B6778D25BB}"/>
              </a:ext>
            </a:extLst>
          </p:cNvPr>
          <p:cNvCxnSpPr>
            <a:stCxn id="12" idx="1"/>
          </p:cNvCxnSpPr>
          <p:nvPr/>
        </p:nvCxnSpPr>
        <p:spPr>
          <a:xfrm flipH="1" flipV="1">
            <a:off x="8756459" y="5337762"/>
            <a:ext cx="234514" cy="143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98463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65" y="1332000"/>
            <a:ext cx="5771051" cy="5526000"/>
          </a:xfrm>
        </p:spPr>
        <p:txBody>
          <a:bodyPr/>
          <a:lstStyle/>
          <a:p>
            <a:r>
              <a:rPr lang="en-US" dirty="0" smtClean="0"/>
              <a:t>Select three jobs from the [Job List] : “Metallic Color”, “Color”, and “Silver” layers</a:t>
            </a:r>
          </a:p>
          <a:p>
            <a:endParaRPr lang="en-US" dirty="0" smtClean="0"/>
          </a:p>
          <a:p>
            <a:r>
              <a:rPr lang="en-US" dirty="0" smtClean="0"/>
              <a:t>Click on [Composition] icon from Toolbar</a:t>
            </a:r>
          </a:p>
          <a:p>
            <a:endParaRPr lang="en-US" dirty="0" smtClean="0"/>
          </a:p>
          <a:p>
            <a:r>
              <a:rPr lang="en-US" dirty="0" smtClean="0"/>
              <a:t>On Composition window confirm:</a:t>
            </a:r>
          </a:p>
          <a:p>
            <a:pPr lvl="1"/>
            <a:r>
              <a:rPr lang="en-US" dirty="0" smtClean="0"/>
              <a:t>Layer order from top: “Metallic Color”, “Color”, “Silver”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Select [Quality] as the Priority Policy</a:t>
            </a:r>
          </a:p>
          <a:p>
            <a:r>
              <a:rPr lang="en-US" dirty="0" smtClean="0"/>
              <a:t>Click on [Composite] button</a:t>
            </a:r>
          </a:p>
          <a:p>
            <a:pPr marL="342891" lvl="1" indent="0">
              <a:buNone/>
            </a:pPr>
            <a:endParaRPr lang="en-US" dirty="0"/>
          </a:p>
        </p:txBody>
      </p:sp>
      <p:pic>
        <p:nvPicPr>
          <p:cNvPr id="6" name="図 3">
            <a:extLst>
              <a:ext uri="{FF2B5EF4-FFF2-40B4-BE49-F238E27FC236}">
                <a16:creationId xmlns:a16="http://schemas.microsoft.com/office/drawing/2014/main" xmlns="" id="{13C3C760-DAD8-4569-BF36-5EDEF8CF9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658" y="1492169"/>
            <a:ext cx="2460342" cy="1402354"/>
          </a:xfrm>
          <a:prstGeom prst="rect">
            <a:avLst/>
          </a:prstGeom>
        </p:spPr>
      </p:pic>
      <p:sp>
        <p:nvSpPr>
          <p:cNvPr id="7" name="四角形: 角を丸くする 10">
            <a:extLst>
              <a:ext uri="{FF2B5EF4-FFF2-40B4-BE49-F238E27FC236}">
                <a16:creationId xmlns:a16="http://schemas.microsoft.com/office/drawing/2014/main" xmlns="" id="{57121A38-5096-4E42-86F6-D972DD797B6B}"/>
              </a:ext>
            </a:extLst>
          </p:cNvPr>
          <p:cNvSpPr/>
          <p:nvPr/>
        </p:nvSpPr>
        <p:spPr>
          <a:xfrm>
            <a:off x="8365316" y="1700808"/>
            <a:ext cx="1684698" cy="12886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4">
            <a:extLst>
              <a:ext uri="{FF2B5EF4-FFF2-40B4-BE49-F238E27FC236}">
                <a16:creationId xmlns:a16="http://schemas.microsoft.com/office/drawing/2014/main" xmlns="" id="{744710F5-0E1F-49B1-A0DD-793323018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181" y="3198123"/>
            <a:ext cx="552527" cy="933580"/>
          </a:xfrm>
          <a:prstGeom prst="rect">
            <a:avLst/>
          </a:prstGeom>
        </p:spPr>
      </p:pic>
      <p:pic>
        <p:nvPicPr>
          <p:cNvPr id="9" name="図 2">
            <a:extLst>
              <a:ext uri="{FF2B5EF4-FFF2-40B4-BE49-F238E27FC236}">
                <a16:creationId xmlns:a16="http://schemas.microsoft.com/office/drawing/2014/main" xmlns="" id="{CBB3F98F-504D-4ADC-8AAE-ACCC0F91A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4509120"/>
            <a:ext cx="3086100" cy="2092721"/>
          </a:xfrm>
          <a:prstGeom prst="rect">
            <a:avLst/>
          </a:prstGeom>
        </p:spPr>
      </p:pic>
      <p:sp>
        <p:nvSpPr>
          <p:cNvPr id="10" name="四角形: 角を丸くする 21">
            <a:extLst>
              <a:ext uri="{FF2B5EF4-FFF2-40B4-BE49-F238E27FC236}">
                <a16:creationId xmlns:a16="http://schemas.microsoft.com/office/drawing/2014/main" xmlns="" id="{39199AEB-DAC9-4AA3-AA4D-8AABA1CBAC30}"/>
              </a:ext>
            </a:extLst>
          </p:cNvPr>
          <p:cNvSpPr/>
          <p:nvPr/>
        </p:nvSpPr>
        <p:spPr>
          <a:xfrm>
            <a:off x="10190210" y="4936949"/>
            <a:ext cx="1568653" cy="2762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Metallic C</a:t>
            </a:r>
            <a:r>
              <a:rPr kumimoji="1"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olor</a:t>
            </a:r>
            <a:endParaRPr kumimoji="1" lang="en-US" sz="1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四角形: 角を丸くする 23">
            <a:extLst>
              <a:ext uri="{FF2B5EF4-FFF2-40B4-BE49-F238E27FC236}">
                <a16:creationId xmlns:a16="http://schemas.microsoft.com/office/drawing/2014/main" xmlns="" id="{2A781669-AAE9-4568-B33F-F9B9CB813B9A}"/>
              </a:ext>
            </a:extLst>
          </p:cNvPr>
          <p:cNvSpPr/>
          <p:nvPr/>
        </p:nvSpPr>
        <p:spPr>
          <a:xfrm>
            <a:off x="10190210" y="5314702"/>
            <a:ext cx="1352629" cy="2762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</a:t>
            </a:r>
            <a:endParaRPr kumimoji="1" lang="en-US" sz="1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四角形: 角を丸くする 24">
            <a:extLst>
              <a:ext uri="{FF2B5EF4-FFF2-40B4-BE49-F238E27FC236}">
                <a16:creationId xmlns:a16="http://schemas.microsoft.com/office/drawing/2014/main" xmlns="" id="{039C120F-89CB-4C4A-B305-5DEBA01CFD9F}"/>
              </a:ext>
            </a:extLst>
          </p:cNvPr>
          <p:cNvSpPr/>
          <p:nvPr/>
        </p:nvSpPr>
        <p:spPr>
          <a:xfrm>
            <a:off x="10190210" y="5692455"/>
            <a:ext cx="1352629" cy="2762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Silver</a:t>
            </a:r>
            <a:endParaRPr kumimoji="1" lang="en-US" sz="1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四角形: 角を丸くする 3">
            <a:extLst>
              <a:ext uri="{FF2B5EF4-FFF2-40B4-BE49-F238E27FC236}">
                <a16:creationId xmlns:a16="http://schemas.microsoft.com/office/drawing/2014/main" xmlns="" id="{724CD779-B0AF-4C26-88B6-E417C0F45CCC}"/>
              </a:ext>
            </a:extLst>
          </p:cNvPr>
          <p:cNvSpPr/>
          <p:nvPr/>
        </p:nvSpPr>
        <p:spPr>
          <a:xfrm>
            <a:off x="7825445" y="6237311"/>
            <a:ext cx="539871" cy="1701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3">
            <a:extLst>
              <a:ext uri="{FF2B5EF4-FFF2-40B4-BE49-F238E27FC236}">
                <a16:creationId xmlns:a16="http://schemas.microsoft.com/office/drawing/2014/main" xmlns="" id="{724CD779-B0AF-4C26-88B6-E417C0F45CCC}"/>
              </a:ext>
            </a:extLst>
          </p:cNvPr>
          <p:cNvSpPr/>
          <p:nvPr/>
        </p:nvSpPr>
        <p:spPr>
          <a:xfrm>
            <a:off x="8332310" y="6417350"/>
            <a:ext cx="644010" cy="1844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300408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Confirmation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65" y="1332000"/>
            <a:ext cx="5266995" cy="5526000"/>
          </a:xfrm>
        </p:spPr>
        <p:txBody>
          <a:bodyPr/>
          <a:lstStyle/>
          <a:p>
            <a:r>
              <a:rPr lang="en-US" dirty="0"/>
              <a:t>The selected jobs in the job list </a:t>
            </a:r>
            <a:r>
              <a:rPr lang="en-US" dirty="0" smtClean="0"/>
              <a:t>are composed and </a:t>
            </a:r>
            <a:r>
              <a:rPr lang="en-US" dirty="0"/>
              <a:t>a line is displayed in [Layered</a:t>
            </a:r>
            <a:r>
              <a:rPr lang="en-US" dirty="0" smtClean="0"/>
              <a:t>]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Composed jobs output order:</a:t>
            </a:r>
          </a:p>
          <a:p>
            <a:pPr lvl="1"/>
            <a:r>
              <a:rPr lang="en-US" dirty="0" smtClean="0"/>
              <a:t>“Metallic Color” -3 (Top layer)</a:t>
            </a:r>
          </a:p>
          <a:p>
            <a:pPr lvl="1"/>
            <a:r>
              <a:rPr lang="en-US" dirty="0" smtClean="0"/>
              <a:t>“Color” -2 (Middle layer)</a:t>
            </a:r>
          </a:p>
          <a:p>
            <a:pPr lvl="1"/>
            <a:r>
              <a:rPr lang="en-US" dirty="0" smtClean="0"/>
              <a:t>“Silver” -1 (Bottom Layer)</a:t>
            </a:r>
            <a:endParaRPr lang="en-US" dirty="0"/>
          </a:p>
          <a:p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76C2204B-AD88-4AFF-AA26-D578B0B368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451" y="1556792"/>
            <a:ext cx="3389162" cy="1944216"/>
          </a:xfrm>
          <a:prstGeom prst="rect">
            <a:avLst/>
          </a:prstGeom>
        </p:spPr>
      </p:pic>
      <p:sp>
        <p:nvSpPr>
          <p:cNvPr id="5" name="四角形: 角を丸くする 5">
            <a:extLst>
              <a:ext uri="{FF2B5EF4-FFF2-40B4-BE49-F238E27FC236}">
                <a16:creationId xmlns:a16="http://schemas.microsoft.com/office/drawing/2014/main" xmlns="" id="{8F98ED1F-0CB3-47C7-A922-F92CF52653FB}"/>
              </a:ext>
            </a:extLst>
          </p:cNvPr>
          <p:cNvSpPr/>
          <p:nvPr/>
        </p:nvSpPr>
        <p:spPr>
          <a:xfrm>
            <a:off x="7478838" y="1713447"/>
            <a:ext cx="800362" cy="16954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8">
            <a:extLst>
              <a:ext uri="{FF2B5EF4-FFF2-40B4-BE49-F238E27FC236}">
                <a16:creationId xmlns:a16="http://schemas.microsoft.com/office/drawing/2014/main" xmlns="" id="{2AECCA1B-F92E-415F-BF0D-DF98A9E4C7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4221087"/>
            <a:ext cx="3441720" cy="1600377"/>
          </a:xfrm>
          <a:prstGeom prst="rect">
            <a:avLst/>
          </a:prstGeom>
        </p:spPr>
      </p:pic>
      <p:sp>
        <p:nvSpPr>
          <p:cNvPr id="7" name="四角形: 角を丸くする 9">
            <a:extLst>
              <a:ext uri="{FF2B5EF4-FFF2-40B4-BE49-F238E27FC236}">
                <a16:creationId xmlns:a16="http://schemas.microsoft.com/office/drawing/2014/main" xmlns="" id="{B6E09C05-0D36-49A1-A73D-B29750B409C2}"/>
              </a:ext>
            </a:extLst>
          </p:cNvPr>
          <p:cNvSpPr/>
          <p:nvPr/>
        </p:nvSpPr>
        <p:spPr>
          <a:xfrm>
            <a:off x="9572492" y="4338336"/>
            <a:ext cx="901332" cy="14524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2678343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 Of Metallic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65" y="1332000"/>
            <a:ext cx="6131091" cy="5526000"/>
          </a:xfrm>
        </p:spPr>
        <p:txBody>
          <a:bodyPr/>
          <a:lstStyle/>
          <a:p>
            <a:r>
              <a:rPr lang="en-US" dirty="0" smtClean="0"/>
              <a:t>Click on [Properties] Icon from Toolbar</a:t>
            </a:r>
          </a:p>
          <a:p>
            <a:r>
              <a:rPr lang="en-US" dirty="0" smtClean="0"/>
              <a:t>Select the “Silver” layer from [Job List”</a:t>
            </a:r>
          </a:p>
          <a:p>
            <a:r>
              <a:rPr lang="en-US" dirty="0" smtClean="0"/>
              <a:t>Click the [Setup] button in “Job Attribute” on [Properties] window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Select "Glossy Print" or "Matte Print“ on the [UV Mode] </a:t>
            </a:r>
            <a:r>
              <a:rPr lang="en-US" dirty="0" smtClean="0"/>
              <a:t>tab</a:t>
            </a:r>
          </a:p>
          <a:p>
            <a:pPr lvl="1"/>
            <a:r>
              <a:rPr lang="en-US" dirty="0" smtClean="0"/>
              <a:t>Glossy Print will create mirrored shiny effect</a:t>
            </a:r>
          </a:p>
          <a:p>
            <a:pPr lvl="1"/>
            <a:r>
              <a:rPr lang="en-US" dirty="0" smtClean="0"/>
              <a:t>Matte Print will create matte smooth effect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D9F69508-B33E-4F8F-A07C-4C1CBDC5CE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10" y="2252194"/>
            <a:ext cx="5148064" cy="1359145"/>
          </a:xfrm>
          <a:prstGeom prst="rect">
            <a:avLst/>
          </a:prstGeom>
        </p:spPr>
      </p:pic>
      <p:sp>
        <p:nvSpPr>
          <p:cNvPr id="5" name="線吹き出し 1 (枠付き) 34"/>
          <p:cNvSpPr/>
          <p:nvPr/>
        </p:nvSpPr>
        <p:spPr>
          <a:xfrm>
            <a:off x="10191166" y="1547600"/>
            <a:ext cx="1541340" cy="360040"/>
          </a:xfrm>
          <a:prstGeom prst="borderCallout1">
            <a:avLst>
              <a:gd name="adj1" fmla="val 102360"/>
              <a:gd name="adj2" fmla="val 50483"/>
              <a:gd name="adj3" fmla="val 228632"/>
              <a:gd name="adj4" fmla="val 5648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Select [Properties]</a:t>
            </a:r>
          </a:p>
        </p:txBody>
      </p:sp>
      <p:sp>
        <p:nvSpPr>
          <p:cNvPr id="6" name="線吹き出し 1 (枠付き) 35"/>
          <p:cNvSpPr/>
          <p:nvPr/>
        </p:nvSpPr>
        <p:spPr>
          <a:xfrm>
            <a:off x="10191166" y="2946901"/>
            <a:ext cx="1541340" cy="360040"/>
          </a:xfrm>
          <a:prstGeom prst="borderCallout1">
            <a:avLst>
              <a:gd name="adj1" fmla="val 104802"/>
              <a:gd name="adj2" fmla="val 47631"/>
              <a:gd name="adj3" fmla="val 164946"/>
              <a:gd name="adj4" fmla="val 564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Click [Setup]</a:t>
            </a:r>
          </a:p>
        </p:txBody>
      </p:sp>
      <p:sp>
        <p:nvSpPr>
          <p:cNvPr id="7" name="線吹き出し 1 (枠付き) 5"/>
          <p:cNvSpPr/>
          <p:nvPr/>
        </p:nvSpPr>
        <p:spPr>
          <a:xfrm>
            <a:off x="6086710" y="2593539"/>
            <a:ext cx="1541340" cy="360040"/>
          </a:xfrm>
          <a:prstGeom prst="borderCallout1">
            <a:avLst>
              <a:gd name="adj1" fmla="val 95810"/>
              <a:gd name="adj2" fmla="val 46752"/>
              <a:gd name="adj3" fmla="val 198320"/>
              <a:gd name="adj4" fmla="val 8895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Select silver plate</a:t>
            </a:r>
          </a:p>
        </p:txBody>
      </p:sp>
      <p:pic>
        <p:nvPicPr>
          <p:cNvPr id="8" name="図 5">
            <a:extLst>
              <a:ext uri="{FF2B5EF4-FFF2-40B4-BE49-F238E27FC236}">
                <a16:creationId xmlns:a16="http://schemas.microsoft.com/office/drawing/2014/main" xmlns="" id="{B807A125-4EB5-4149-82BF-93B02712C0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332" y="4797152"/>
            <a:ext cx="3731708" cy="1481099"/>
          </a:xfrm>
          <a:prstGeom prst="rect">
            <a:avLst/>
          </a:prstGeom>
        </p:spPr>
      </p:pic>
      <p:sp>
        <p:nvSpPr>
          <p:cNvPr id="9" name="角丸四角形 3"/>
          <p:cNvSpPr/>
          <p:nvPr/>
        </p:nvSpPr>
        <p:spPr>
          <a:xfrm>
            <a:off x="7266045" y="5431539"/>
            <a:ext cx="747419" cy="2845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1033438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Print Quality of Metallic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65" y="1332000"/>
            <a:ext cx="5699043" cy="5526000"/>
          </a:xfrm>
        </p:spPr>
        <p:txBody>
          <a:bodyPr/>
          <a:lstStyle/>
          <a:p>
            <a:r>
              <a:rPr lang="en-US" dirty="0"/>
              <a:t>Click the [Quality] </a:t>
            </a:r>
            <a:r>
              <a:rPr lang="en-US" dirty="0" smtClean="0"/>
              <a:t>icon from Toolbar</a:t>
            </a:r>
          </a:p>
          <a:p>
            <a:endParaRPr lang="en-US" dirty="0" smtClean="0"/>
          </a:p>
          <a:p>
            <a:r>
              <a:rPr lang="en-US" dirty="0" smtClean="0"/>
              <a:t>Select ‘Silver” Job from [Job List]</a:t>
            </a:r>
          </a:p>
          <a:p>
            <a:endParaRPr lang="en-US" dirty="0"/>
          </a:p>
          <a:p>
            <a:r>
              <a:rPr lang="en-US" dirty="0" smtClean="0"/>
              <a:t>Setup [Print Quality] Tab as follows:</a:t>
            </a:r>
          </a:p>
          <a:p>
            <a:pPr lvl="1"/>
            <a:r>
              <a:rPr lang="en-US" dirty="0" smtClean="0"/>
              <a:t>“Media”: Select media that ends with “Si”</a:t>
            </a:r>
          </a:p>
          <a:p>
            <a:pPr lvl="1"/>
            <a:r>
              <a:rPr lang="en-US" dirty="0"/>
              <a:t>“Resolution”:  Select “</a:t>
            </a:r>
            <a:r>
              <a:rPr lang="en-US" dirty="0" err="1"/>
              <a:t>Std</a:t>
            </a:r>
            <a:r>
              <a:rPr lang="en-US" dirty="0"/>
              <a:t> 600x900 VD </a:t>
            </a:r>
            <a:r>
              <a:rPr lang="en-US" dirty="0" smtClean="0"/>
              <a:t>Si”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図 2">
            <a:extLst>
              <a:ext uri="{FF2B5EF4-FFF2-40B4-BE49-F238E27FC236}">
                <a16:creationId xmlns:a16="http://schemas.microsoft.com/office/drawing/2014/main" xmlns="" id="{D9874507-6F66-4549-B8F0-2DCAC6C69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8" b="31970"/>
          <a:stretch/>
        </p:blipFill>
        <p:spPr>
          <a:xfrm>
            <a:off x="8472264" y="1484784"/>
            <a:ext cx="552527" cy="50405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xmlns="" id="{185B3F51-3261-4793-8DAC-18DD981202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3501008"/>
            <a:ext cx="4153339" cy="923303"/>
          </a:xfrm>
          <a:prstGeom prst="rect">
            <a:avLst/>
          </a:prstGeom>
        </p:spPr>
      </p:pic>
      <p:sp>
        <p:nvSpPr>
          <p:cNvPr id="6" name="線吹き出し 1 (枠付き) 35"/>
          <p:cNvSpPr/>
          <p:nvPr/>
        </p:nvSpPr>
        <p:spPr>
          <a:xfrm>
            <a:off x="10025140" y="5047348"/>
            <a:ext cx="1877384" cy="635554"/>
          </a:xfrm>
          <a:prstGeom prst="borderCallout1">
            <a:avLst>
              <a:gd name="adj1" fmla="val -2350"/>
              <a:gd name="adj2" fmla="val 48780"/>
              <a:gd name="adj3" fmla="val -154599"/>
              <a:gd name="adj4" fmla="val -644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kumimoji="1"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kumimoji="1" lang="en-US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STD quality </a:t>
            </a:r>
            <a:r>
              <a:rPr kumimoji="1"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Resolution</a:t>
            </a:r>
          </a:p>
        </p:txBody>
      </p:sp>
      <p:sp>
        <p:nvSpPr>
          <p:cNvPr id="7" name="線吹き出し 1 (枠付き) 34"/>
          <p:cNvSpPr/>
          <p:nvPr/>
        </p:nvSpPr>
        <p:spPr>
          <a:xfrm>
            <a:off x="8153916" y="4795038"/>
            <a:ext cx="1804392" cy="635554"/>
          </a:xfrm>
          <a:prstGeom prst="borderCallout1">
            <a:avLst>
              <a:gd name="adj1" fmla="val -2350"/>
              <a:gd name="adj2" fmla="val 48780"/>
              <a:gd name="adj3" fmla="val -146208"/>
              <a:gd name="adj4" fmla="val 5840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 Select the media name</a:t>
            </a:r>
          </a:p>
          <a:p>
            <a:r>
              <a:rPr kumimoji="1"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that </a:t>
            </a:r>
            <a:r>
              <a:rPr kumimoji="1" lang="en-US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ends with "Si"</a:t>
            </a:r>
            <a:endParaRPr kumimoji="1"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線吹き出し 1 (枠付き) 26"/>
          <p:cNvSpPr/>
          <p:nvPr/>
        </p:nvSpPr>
        <p:spPr>
          <a:xfrm>
            <a:off x="6536376" y="4638165"/>
            <a:ext cx="1541340" cy="360040"/>
          </a:xfrm>
          <a:prstGeom prst="borderCallout1">
            <a:avLst>
              <a:gd name="adj1" fmla="val -11485"/>
              <a:gd name="adj2" fmla="val 49251"/>
              <a:gd name="adj3" fmla="val -85034"/>
              <a:gd name="adj4" fmla="val 4959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Select </a:t>
            </a:r>
            <a:r>
              <a:rPr kumimoji="1" lang="en-US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“Silver” job</a:t>
            </a:r>
            <a:endParaRPr kumimoji="1" lang="en-US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905901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Print Quality of Metallic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65" y="1332000"/>
            <a:ext cx="5699043" cy="5526000"/>
          </a:xfrm>
        </p:spPr>
        <p:txBody>
          <a:bodyPr/>
          <a:lstStyle/>
          <a:p>
            <a:r>
              <a:rPr lang="en-US" dirty="0"/>
              <a:t>Click the [Quality] </a:t>
            </a:r>
            <a:r>
              <a:rPr lang="en-US" dirty="0" smtClean="0"/>
              <a:t>icon from Toolbar</a:t>
            </a:r>
          </a:p>
          <a:p>
            <a:endParaRPr lang="en-US" dirty="0" smtClean="0"/>
          </a:p>
          <a:p>
            <a:r>
              <a:rPr lang="en-US" dirty="0" smtClean="0"/>
              <a:t>Select ‘Metallic Color” Job from [Job List]</a:t>
            </a:r>
          </a:p>
          <a:p>
            <a:endParaRPr lang="en-US" dirty="0"/>
          </a:p>
          <a:p>
            <a:r>
              <a:rPr lang="en-US" dirty="0" smtClean="0"/>
              <a:t>Setup [Print Quality] Tab as follows:</a:t>
            </a:r>
          </a:p>
          <a:p>
            <a:pPr lvl="1"/>
            <a:r>
              <a:rPr lang="en-US" dirty="0" smtClean="0"/>
              <a:t>“Media”: Select media that ends with “Si”</a:t>
            </a:r>
          </a:p>
          <a:p>
            <a:pPr lvl="1"/>
            <a:r>
              <a:rPr lang="en-US" dirty="0"/>
              <a:t>“Resolution”:  Select “</a:t>
            </a:r>
            <a:r>
              <a:rPr lang="en-US" dirty="0" err="1"/>
              <a:t>Std</a:t>
            </a:r>
            <a:r>
              <a:rPr lang="en-US" dirty="0"/>
              <a:t> 600x900 VD </a:t>
            </a:r>
            <a:r>
              <a:rPr lang="en-US" dirty="0" smtClean="0"/>
              <a:t>Silver Color”</a:t>
            </a:r>
          </a:p>
          <a:p>
            <a:pPr lvl="1"/>
            <a:r>
              <a:rPr lang="en-US" dirty="0" smtClean="0"/>
              <a:t>“Color Matching”: Select “</a:t>
            </a:r>
            <a:r>
              <a:rPr lang="en-US" dirty="0" err="1" smtClean="0"/>
              <a:t>ColorMatching</a:t>
            </a:r>
            <a:r>
              <a:rPr lang="en-US" dirty="0" smtClean="0"/>
              <a:t> OFF”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図 2">
            <a:extLst>
              <a:ext uri="{FF2B5EF4-FFF2-40B4-BE49-F238E27FC236}">
                <a16:creationId xmlns:a16="http://schemas.microsoft.com/office/drawing/2014/main" xmlns="" id="{D9874507-6F66-4549-B8F0-2DCAC6C69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8" b="31970"/>
          <a:stretch/>
        </p:blipFill>
        <p:spPr>
          <a:xfrm>
            <a:off x="8472264" y="1484784"/>
            <a:ext cx="552527" cy="50405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023992" y="3429000"/>
            <a:ext cx="5819394" cy="2523866"/>
            <a:chOff x="5847257" y="3719122"/>
            <a:chExt cx="5819394" cy="2523866"/>
          </a:xfrm>
        </p:grpSpPr>
        <p:pic>
          <p:nvPicPr>
            <p:cNvPr id="9" name="図 3">
              <a:extLst>
                <a:ext uri="{FF2B5EF4-FFF2-40B4-BE49-F238E27FC236}">
                  <a16:creationId xmlns:a16="http://schemas.microsoft.com/office/drawing/2014/main" xmlns="" id="{7362CC68-EC2C-4CC8-9906-F38459C13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4653136"/>
              <a:ext cx="5398785" cy="931567"/>
            </a:xfrm>
            <a:prstGeom prst="rect">
              <a:avLst/>
            </a:prstGeom>
          </p:spPr>
        </p:pic>
        <p:sp>
          <p:nvSpPr>
            <p:cNvPr id="10" name="線吹き出し 1 (枠付き) 57"/>
            <p:cNvSpPr/>
            <p:nvPr/>
          </p:nvSpPr>
          <p:spPr>
            <a:xfrm>
              <a:off x="9975958" y="3719122"/>
              <a:ext cx="1690693" cy="615099"/>
            </a:xfrm>
            <a:prstGeom prst="borderCallout1">
              <a:avLst>
                <a:gd name="adj1" fmla="val 99630"/>
                <a:gd name="adj2" fmla="val 48697"/>
                <a:gd name="adj3" fmla="val 197428"/>
                <a:gd name="adj4" fmla="val 67492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 Select </a:t>
              </a:r>
            </a:p>
            <a:p>
              <a:r>
                <a:rPr kumimoji="1"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“</a:t>
              </a:r>
              <a:r>
                <a:rPr kumimoji="1" lang="en-US" sz="12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ColorMatching</a:t>
              </a:r>
              <a:r>
                <a:rPr kumimoji="1"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OFF”</a:t>
              </a:r>
            </a:p>
          </p:txBody>
        </p:sp>
        <p:sp>
          <p:nvSpPr>
            <p:cNvPr id="11" name="線吹き出し 1 (枠付き) 56"/>
            <p:cNvSpPr/>
            <p:nvPr/>
          </p:nvSpPr>
          <p:spPr>
            <a:xfrm>
              <a:off x="9609251" y="5607434"/>
              <a:ext cx="2057400" cy="635554"/>
            </a:xfrm>
            <a:prstGeom prst="borderCallout1">
              <a:avLst>
                <a:gd name="adj1" fmla="val -2350"/>
                <a:gd name="adj2" fmla="val 48780"/>
                <a:gd name="adj3" fmla="val -62555"/>
                <a:gd name="adj4" fmla="val -1471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Select </a:t>
              </a:r>
            </a:p>
            <a:p>
              <a:r>
                <a:rPr kumimoji="1" lang="ja-JP" altLang="en-US" sz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kumimoji="1" lang="en-US" sz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"</a:t>
              </a:r>
              <a:r>
                <a:rPr kumimoji="1"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600x900 VD Silver Color"</a:t>
              </a:r>
            </a:p>
          </p:txBody>
        </p:sp>
        <p:sp>
          <p:nvSpPr>
            <p:cNvPr id="12" name="線吹き出し 1 (枠付き) 55"/>
            <p:cNvSpPr/>
            <p:nvPr/>
          </p:nvSpPr>
          <p:spPr>
            <a:xfrm>
              <a:off x="7571256" y="5607434"/>
              <a:ext cx="1876401" cy="635554"/>
            </a:xfrm>
            <a:prstGeom prst="borderCallout1">
              <a:avLst>
                <a:gd name="adj1" fmla="val -2350"/>
                <a:gd name="adj2" fmla="val 48780"/>
                <a:gd name="adj3" fmla="val -71162"/>
                <a:gd name="adj4" fmla="val 6440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Select the media name </a:t>
              </a:r>
              <a:r>
                <a:rPr kumimoji="1" lang="ja-JP" altLang="en-US" sz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kumimoji="1" lang="en-US" altLang="ja-JP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kumimoji="1" lang="ja-JP" altLang="en-US" sz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kumimoji="1" lang="en-US" sz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that ends with "Si</a:t>
              </a:r>
              <a:r>
                <a:rPr kumimoji="1"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"</a:t>
              </a:r>
            </a:p>
          </p:txBody>
        </p:sp>
        <p:sp>
          <p:nvSpPr>
            <p:cNvPr id="13" name="線吹き出し 1 (枠付き) 54"/>
            <p:cNvSpPr/>
            <p:nvPr/>
          </p:nvSpPr>
          <p:spPr>
            <a:xfrm>
              <a:off x="5847257" y="5737746"/>
              <a:ext cx="1584176" cy="505241"/>
            </a:xfrm>
            <a:prstGeom prst="borderCallout1">
              <a:avLst>
                <a:gd name="adj1" fmla="val -3616"/>
                <a:gd name="adj2" fmla="val 46741"/>
                <a:gd name="adj3" fmla="val -134766"/>
                <a:gd name="adj4" fmla="val 48859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Select </a:t>
              </a:r>
            </a:p>
            <a:p>
              <a:r>
                <a:rPr kumimoji="1" lang="en-US" altLang="ja-JP" sz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“Metallic Color” job</a:t>
              </a:r>
              <a:endParaRPr kumimoji="1"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2020196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Print Quality of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65" y="1332000"/>
            <a:ext cx="5699043" cy="5526000"/>
          </a:xfrm>
        </p:spPr>
        <p:txBody>
          <a:bodyPr/>
          <a:lstStyle/>
          <a:p>
            <a:r>
              <a:rPr lang="en-US" dirty="0"/>
              <a:t>Click the [Quality] </a:t>
            </a:r>
            <a:r>
              <a:rPr lang="en-US" dirty="0" smtClean="0"/>
              <a:t>icon from Toolbar</a:t>
            </a:r>
          </a:p>
          <a:p>
            <a:endParaRPr lang="en-US" dirty="0" smtClean="0"/>
          </a:p>
          <a:p>
            <a:r>
              <a:rPr lang="en-US" dirty="0" smtClean="0"/>
              <a:t>Select ‘Color” Job from [Job List]</a:t>
            </a:r>
          </a:p>
          <a:p>
            <a:endParaRPr lang="en-US" dirty="0"/>
          </a:p>
          <a:p>
            <a:r>
              <a:rPr lang="en-US" dirty="0" smtClean="0"/>
              <a:t>Setup [Print Quality] Tab as follows:</a:t>
            </a:r>
          </a:p>
          <a:p>
            <a:pPr lvl="1"/>
            <a:r>
              <a:rPr lang="en-US" dirty="0" smtClean="0"/>
              <a:t>“Media”: Select media that is used for printing</a:t>
            </a:r>
          </a:p>
          <a:p>
            <a:pPr lvl="1"/>
            <a:r>
              <a:rPr lang="en-US" dirty="0"/>
              <a:t>“Resolution”:  Select </a:t>
            </a:r>
            <a:r>
              <a:rPr lang="en-US" dirty="0" smtClean="0"/>
              <a:t>available resolution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図 2">
            <a:extLst>
              <a:ext uri="{FF2B5EF4-FFF2-40B4-BE49-F238E27FC236}">
                <a16:creationId xmlns:a16="http://schemas.microsoft.com/office/drawing/2014/main" xmlns="" id="{D9874507-6F66-4549-B8F0-2DCAC6C69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8" b="31970"/>
          <a:stretch/>
        </p:blipFill>
        <p:spPr>
          <a:xfrm>
            <a:off x="8472264" y="1484784"/>
            <a:ext cx="552527" cy="50405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126891" y="4363014"/>
            <a:ext cx="5699043" cy="1788154"/>
            <a:chOff x="6126891" y="4363014"/>
            <a:chExt cx="5699043" cy="1788154"/>
          </a:xfrm>
        </p:grpSpPr>
        <p:grpSp>
          <p:nvGrpSpPr>
            <p:cNvPr id="14" name="Group 13"/>
            <p:cNvGrpSpPr/>
            <p:nvPr/>
          </p:nvGrpSpPr>
          <p:grpSpPr>
            <a:xfrm>
              <a:off x="6126891" y="4363014"/>
              <a:ext cx="5699043" cy="1788154"/>
              <a:chOff x="5950156" y="4653136"/>
              <a:chExt cx="5699043" cy="1788154"/>
            </a:xfrm>
          </p:grpSpPr>
          <p:pic>
            <p:nvPicPr>
              <p:cNvPr id="9" name="図 3">
                <a:extLst>
                  <a:ext uri="{FF2B5EF4-FFF2-40B4-BE49-F238E27FC236}">
                    <a16:creationId xmlns:a16="http://schemas.microsoft.com/office/drawing/2014/main" xmlns="" id="{7362CC68-EC2C-4CC8-9906-F38459C13C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4653136"/>
                <a:ext cx="5398785" cy="931567"/>
              </a:xfrm>
              <a:prstGeom prst="rect">
                <a:avLst/>
              </a:prstGeom>
            </p:spPr>
          </p:pic>
          <p:sp>
            <p:nvSpPr>
              <p:cNvPr id="11" name="線吹き出し 1 (枠付き) 56"/>
              <p:cNvSpPr/>
              <p:nvPr/>
            </p:nvSpPr>
            <p:spPr>
              <a:xfrm>
                <a:off x="9591799" y="5794898"/>
                <a:ext cx="2057400" cy="635554"/>
              </a:xfrm>
              <a:prstGeom prst="borderCallout1">
                <a:avLst>
                  <a:gd name="adj1" fmla="val -2350"/>
                  <a:gd name="adj2" fmla="val 48780"/>
                  <a:gd name="adj3" fmla="val -62555"/>
                  <a:gd name="adj4" fmla="val -14710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3. Select </a:t>
                </a:r>
              </a:p>
              <a:p>
                <a:r>
                  <a:rPr kumimoji="1" lang="ja-JP" altLang="en-US" sz="12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kumimoji="1" lang="en-US" altLang="ja-JP" sz="12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resolution</a:t>
                </a:r>
                <a:endParaRPr kumimoji="1"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線吹き出し 1 (枠付き) 55"/>
              <p:cNvSpPr/>
              <p:nvPr/>
            </p:nvSpPr>
            <p:spPr>
              <a:xfrm>
                <a:off x="7622948" y="5805736"/>
                <a:ext cx="1876401" cy="635554"/>
              </a:xfrm>
              <a:prstGeom prst="borderCallout1">
                <a:avLst>
                  <a:gd name="adj1" fmla="val -2350"/>
                  <a:gd name="adj2" fmla="val 48780"/>
                  <a:gd name="adj3" fmla="val -71162"/>
                  <a:gd name="adj4" fmla="val 64400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2. Select the media name </a:t>
                </a:r>
                <a:r>
                  <a:rPr kumimoji="1" lang="ja-JP" altLang="en-US" sz="12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kumimoji="1" lang="en-US" altLang="ja-JP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kumimoji="1" lang="ja-JP" altLang="en-US" sz="12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kumimoji="1" lang="en-US" sz="12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that is used for printing</a:t>
                </a:r>
                <a:endParaRPr kumimoji="1"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線吹き出し 1 (枠付き) 54"/>
              <p:cNvSpPr/>
              <p:nvPr/>
            </p:nvSpPr>
            <p:spPr>
              <a:xfrm>
                <a:off x="5950156" y="5925211"/>
                <a:ext cx="1584176" cy="505241"/>
              </a:xfrm>
              <a:prstGeom prst="borderCallout1">
                <a:avLst>
                  <a:gd name="adj1" fmla="val -3616"/>
                  <a:gd name="adj2" fmla="val 46741"/>
                  <a:gd name="adj3" fmla="val -134766"/>
                  <a:gd name="adj4" fmla="val 48859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 Select </a:t>
                </a:r>
              </a:p>
              <a:p>
                <a:r>
                  <a:rPr kumimoji="1" lang="en-US" altLang="ja-JP" sz="12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“Color” job</a:t>
                </a:r>
                <a:endParaRPr kumimoji="1"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6610986" y="4841233"/>
              <a:ext cx="324000" cy="180000"/>
            </a:xfrm>
            <a:prstGeom prst="rect">
              <a:avLst/>
            </a:prstGeom>
            <a:solidFill>
              <a:srgbClr val="39698A"/>
            </a:solidFill>
          </p:spPr>
          <p:txBody>
            <a:bodyPr wrap="none" lIns="0" tIns="0" rIns="0" bIns="0" rtlCol="0" anchor="ctr">
              <a:spAutoFit/>
            </a:bodyPr>
            <a:lstStyle/>
            <a:p>
              <a:pPr algn="l"/>
              <a:r>
                <a:rPr lang="en-US" sz="5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Color</a:t>
              </a:r>
              <a:endParaRPr lang="en-US" sz="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43167" y="4841233"/>
              <a:ext cx="324000" cy="180000"/>
            </a:xfrm>
            <a:prstGeom prst="rect">
              <a:avLst/>
            </a:prstGeom>
            <a:solidFill>
              <a:srgbClr val="39698A"/>
            </a:solidFill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sz="500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OceanDew</a:t>
              </a:r>
              <a:r>
                <a:rPr lang="en-US" sz="5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..</a:t>
              </a:r>
              <a:endParaRPr lang="en-US" sz="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75348" y="4841233"/>
              <a:ext cx="334800" cy="180000"/>
            </a:xfrm>
            <a:prstGeom prst="rect">
              <a:avLst/>
            </a:prstGeom>
            <a:solidFill>
              <a:srgbClr val="39698A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pPr algn="l"/>
              <a:r>
                <a:rPr lang="en-US" sz="5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[3].</a:t>
              </a:r>
              <a:endParaRPr lang="en-US" sz="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10986" y="4572821"/>
              <a:ext cx="343111" cy="252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l"/>
              <a:r>
                <a:rPr lang="en-US" sz="5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Color</a:t>
              </a:r>
              <a:endParaRPr lang="en-US" sz="5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54097" y="4573782"/>
              <a:ext cx="323807" cy="252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sz="5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OceanDew</a:t>
              </a:r>
              <a:r>
                <a:rPr lang="en-US" sz="5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..</a:t>
              </a:r>
              <a:endParaRPr lang="en-US" sz="5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74450" y="4567885"/>
              <a:ext cx="324000" cy="252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pPr algn="l"/>
              <a:r>
                <a:rPr lang="en-US" sz="5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[3].</a:t>
              </a:r>
              <a:endParaRPr lang="en-US" sz="5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3869059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 Metallic Job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the [Execution] icon from Toolbar</a:t>
            </a:r>
            <a:endParaRPr lang="en-US" dirty="0" smtClean="0"/>
          </a:p>
        </p:txBody>
      </p:sp>
      <p:pic>
        <p:nvPicPr>
          <p:cNvPr id="20" name="図 3">
            <a:extLst>
              <a:ext uri="{FF2B5EF4-FFF2-40B4-BE49-F238E27FC236}">
                <a16:creationId xmlns="" xmlns:a16="http://schemas.microsoft.com/office/drawing/2014/main" id="{60225C31-AE44-45B3-B907-D07FEE0AA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1484784"/>
            <a:ext cx="590632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6222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697434"/>
              </p:ext>
            </p:extLst>
          </p:nvPr>
        </p:nvGraphicFramePr>
        <p:xfrm>
          <a:off x="647999" y="1340768"/>
          <a:ext cx="9432001" cy="1521812"/>
        </p:xfrm>
        <a:graphic>
          <a:graphicData uri="http://schemas.openxmlformats.org/drawingml/2006/table">
            <a:tbl>
              <a:tblPr/>
              <a:tblGrid>
                <a:gridCol w="14336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97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752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133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Version 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Date 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Content 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Drafter </a:t>
                      </a: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1.0EU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16-06-2018</a:t>
                      </a:r>
                    </a:p>
                  </a:txBody>
                  <a:tcPr marL="996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1" lang="en-US" altLang="ja-JP" sz="1100" kern="12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1" lang="en-US" altLang="ja-JP" sz="11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release</a:t>
                      </a:r>
                    </a:p>
                  </a:txBody>
                  <a:tcPr marL="996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Product Management EMEA</a:t>
                      </a:r>
                    </a:p>
                  </a:txBody>
                  <a:tcPr marL="996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1.1EU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13-12-2018</a:t>
                      </a:r>
                    </a:p>
                  </a:txBody>
                  <a:tcPr marL="996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P16: Braille printing function is available in UJF-3042MkII EX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P17: Added Metallic Ink Print Guide</a:t>
                      </a:r>
                    </a:p>
                  </a:txBody>
                  <a:tcPr marL="996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kern="12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Product Management EMEA</a:t>
                      </a:r>
                    </a:p>
                  </a:txBody>
                  <a:tcPr marL="996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0" fontAlgn="ctr"/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kern="1200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96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kern="1200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96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100" b="0" i="0" u="none" strike="noStrike" kern="120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96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0" fontAlgn="ctr"/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kern="1200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96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kern="1200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96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100" b="0" i="0" u="none" strike="noStrike" kern="1200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9692" marR="8792" marT="87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Revision History</a:t>
            </a:r>
          </a:p>
        </p:txBody>
      </p:sp>
    </p:spTree>
    <p:extLst>
      <p:ext uri="{BB962C8B-B14F-4D97-AF65-F5344CB8AC3E}">
        <p14:creationId xmlns:p14="http://schemas.microsoft.com/office/powerpoint/2010/main" val="1324949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print modes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8000" y="4681012"/>
            <a:ext cx="2588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nl-NL" altLang="ja-JP" sz="1000" dirty="0" smtClean="0"/>
              <a:t>O</a:t>
            </a:r>
            <a:r>
              <a:rPr kumimoji="1" lang="ja-JP" altLang="en-US" sz="1000" dirty="0" smtClean="0"/>
              <a:t>：</a:t>
            </a:r>
            <a:r>
              <a:rPr lang="en-US" altLang="ja-JP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Available</a:t>
            </a:r>
          </a:p>
          <a:p>
            <a:r>
              <a:rPr kumimoji="1" lang="ja-JP" altLang="en-US" sz="1000" dirty="0" smtClean="0"/>
              <a:t>△：</a:t>
            </a:r>
            <a:r>
              <a:rPr lang="en-US" altLang="ja-JP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Available, but not </a:t>
            </a:r>
            <a:r>
              <a:rPr kumimoji="1" lang="en-US" altLang="ja-JP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recommended</a:t>
            </a:r>
            <a:endParaRPr kumimoji="1" lang="en-US" altLang="ja-JP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ja-JP" sz="1000" dirty="0" smtClean="0"/>
              <a:t>x</a:t>
            </a:r>
            <a:r>
              <a:rPr lang="ja-JP" altLang="en-US" sz="1000" dirty="0" smtClean="0"/>
              <a:t>：</a:t>
            </a:r>
            <a:r>
              <a:rPr lang="en-US" altLang="ja-JP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altLang="ja-JP" sz="1200" dirty="0">
                <a:latin typeface="Calibri" panose="020F0502020204030204" pitchFamily="34" charset="0"/>
                <a:cs typeface="Calibri" panose="020F0502020204030204" pitchFamily="34" charset="0"/>
              </a:rPr>
              <a:t>available</a:t>
            </a:r>
            <a:endParaRPr kumimoji="1" lang="ja-JP" alt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438625" y="4735294"/>
            <a:ext cx="278507" cy="1133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42627" y="4681012"/>
            <a:ext cx="1498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/>
              <a:t>：</a:t>
            </a:r>
            <a:r>
              <a:rPr lang="en-US" altLang="ja-JP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Default print mode</a:t>
            </a:r>
            <a:endParaRPr kumimoji="1" lang="ja-JP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50609" y="4681012"/>
            <a:ext cx="4329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Notes</a:t>
            </a:r>
          </a:p>
          <a:p>
            <a:r>
              <a:rPr lang="en-US" altLang="ja-JP" sz="1200" dirty="0">
                <a:latin typeface="Calibri" panose="020F0502020204030204" pitchFamily="34" charset="0"/>
                <a:cs typeface="Calibri" panose="020F0502020204030204" pitchFamily="34" charset="0"/>
              </a:rPr>
              <a:t>*1 It causes print mode error on the printer.</a:t>
            </a:r>
          </a:p>
          <a:p>
            <a:r>
              <a:rPr lang="en-US" altLang="ja-JP" sz="1200" dirty="0">
                <a:latin typeface="Calibri" panose="020F0502020204030204" pitchFamily="34" charset="0"/>
                <a:cs typeface="Calibri" panose="020F0502020204030204" pitchFamily="34" charset="0"/>
              </a:rPr>
              <a:t>*2 Adhesion of the media and ink may not be sufficient.</a:t>
            </a:r>
          </a:p>
          <a:p>
            <a:r>
              <a:rPr lang="en-US" altLang="ja-JP" sz="1200" dirty="0">
                <a:latin typeface="Calibri" panose="020F0502020204030204" pitchFamily="34" charset="0"/>
                <a:cs typeface="Calibri" panose="020F0502020204030204" pitchFamily="34" charset="0"/>
              </a:rPr>
              <a:t>*3 Not recommended for solid clear since MAPS4 does not work.</a:t>
            </a:r>
          </a:p>
          <a:p>
            <a:r>
              <a:rPr lang="en-US" altLang="ja-JP" sz="1200" dirty="0">
                <a:latin typeface="Calibri" panose="020F0502020204030204" pitchFamily="34" charset="0"/>
                <a:cs typeface="Calibri" panose="020F0502020204030204" pitchFamily="34" charset="0"/>
              </a:rPr>
              <a:t>*4 Recommended only for undercoat printing.</a:t>
            </a:r>
          </a:p>
          <a:p>
            <a:r>
              <a:rPr lang="en-US" altLang="ja-JP" sz="1200" dirty="0">
                <a:latin typeface="Calibri" panose="020F0502020204030204" pitchFamily="34" charset="0"/>
                <a:cs typeface="Calibri" panose="020F0502020204030204" pitchFamily="34" charset="0"/>
              </a:rPr>
              <a:t>*5 Undercoat mode is available only when LUS-120 ink is installed.</a:t>
            </a:r>
          </a:p>
        </p:txBody>
      </p:sp>
      <p:graphicFrame>
        <p:nvGraphicFramePr>
          <p:cNvPr id="9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398032"/>
              </p:ext>
            </p:extLst>
          </p:nvPr>
        </p:nvGraphicFramePr>
        <p:xfrm>
          <a:off x="942307" y="1587286"/>
          <a:ext cx="9137692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183"/>
                <a:gridCol w="868077"/>
                <a:gridCol w="697866"/>
                <a:gridCol w="874352"/>
                <a:gridCol w="758704"/>
                <a:gridCol w="850085"/>
                <a:gridCol w="850085"/>
                <a:gridCol w="850085"/>
                <a:gridCol w="850085"/>
                <a:gridCol w="850085"/>
                <a:gridCol w="850085"/>
              </a:tblGrid>
              <a:tr h="156436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GB" altLang="ja-JP" sz="1050" b="1" i="0" noProof="0" dirty="0" smtClean="0"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Print</a:t>
                      </a:r>
                      <a:r>
                        <a:rPr kumimoji="1" lang="en-GB" altLang="ja-JP" sz="1050" b="1" i="0" baseline="0" noProof="0" dirty="0" smtClean="0"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 condition</a:t>
                      </a:r>
                      <a:endParaRPr kumimoji="1" lang="en-GB" altLang="ja-JP" sz="1050" b="1" i="0" noProof="0" dirty="0"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CCE9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kumimoji="1" lang="en-GB" altLang="ja-JP" sz="1050" b="1" i="0" noProof="0" dirty="0" smtClean="0"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Printing method</a:t>
                      </a:r>
                      <a:endParaRPr kumimoji="1" lang="en-GB" altLang="ja-JP" sz="1050" b="1" i="0" noProof="0" dirty="0"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AFD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099"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Print</a:t>
                      </a:r>
                      <a:r>
                        <a:rPr kumimoji="1" lang="en-GB" altLang="ja-JP" sz="900" b="0" i="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 mode</a:t>
                      </a:r>
                      <a:endParaRPr kumimoji="1" lang="en-GB" altLang="ja-JP" sz="90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Resolution</a:t>
                      </a:r>
                      <a:endParaRPr kumimoji="1" lang="en-GB" altLang="ja-JP" sz="90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Pass</a:t>
                      </a:r>
                      <a:endParaRPr kumimoji="1" lang="en-GB" altLang="ja-JP" sz="90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Print</a:t>
                      </a:r>
                      <a:r>
                        <a:rPr kumimoji="1" lang="en-GB" altLang="ja-JP" sz="900" b="0" i="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 time</a:t>
                      </a:r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</a:br>
                      <a:r>
                        <a:rPr kumimoji="1" lang="ja-JP" altLang="en-GB" sz="7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（</a:t>
                      </a:r>
                      <a:r>
                        <a:rPr kumimoji="1" lang="en-GB" altLang="ja-JP" sz="7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full</a:t>
                      </a:r>
                      <a:r>
                        <a:rPr kumimoji="1" lang="en-GB" altLang="ja-JP" sz="700" b="0" i="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 size</a:t>
                      </a:r>
                      <a:r>
                        <a:rPr kumimoji="1" lang="ja-JP" altLang="en-GB" sz="7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）</a:t>
                      </a:r>
                      <a:endParaRPr kumimoji="1" lang="en-GB" altLang="ja-JP" sz="50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Color</a:t>
                      </a:r>
                      <a:r>
                        <a:rPr kumimoji="1" lang="en-GB" altLang="ja-JP" sz="900" b="0" i="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 only</a:t>
                      </a:r>
                      <a:endParaRPr kumimoji="1" lang="en-GB" altLang="ja-JP" sz="90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AF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White</a:t>
                      </a:r>
                      <a:r>
                        <a:rPr kumimoji="1" lang="en-GB" altLang="ja-JP" sz="900" b="0" i="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 only</a:t>
                      </a:r>
                      <a:endParaRPr kumimoji="1" lang="en-GB" altLang="ja-JP" sz="900" b="0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AF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Clear only</a:t>
                      </a:r>
                      <a:endParaRPr kumimoji="1" lang="en-GB" altLang="ja-JP" sz="90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AF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Primer only</a:t>
                      </a:r>
                      <a:endParaRPr kumimoji="1" lang="en-GB" altLang="ja-JP" sz="90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AF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Color</a:t>
                      </a:r>
                    </a:p>
                    <a:p>
                      <a:pPr algn="ctr"/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kumimoji="1" lang="en-GB" altLang="ja-JP" sz="900" b="0" i="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 White</a:t>
                      </a:r>
                      <a:endParaRPr kumimoji="1" lang="en-GB" altLang="ja-JP" sz="90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AF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Color</a:t>
                      </a:r>
                      <a:b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</a:br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+ Clear</a:t>
                      </a:r>
                      <a:endParaRPr kumimoji="1" lang="en-GB" altLang="ja-JP" sz="90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AF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Color</a:t>
                      </a:r>
                    </a:p>
                    <a:p>
                      <a:pPr algn="ctr"/>
                      <a:r>
                        <a:rPr kumimoji="1" lang="en-US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kumimoji="1" lang="en-US" altLang="ja-JP" sz="900" b="0" i="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Primer</a:t>
                      </a:r>
                      <a:endParaRPr kumimoji="1" lang="en-GB" altLang="ja-JP" sz="80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AFD7FF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Undercoat</a:t>
                      </a:r>
                      <a:r>
                        <a:rPr kumimoji="1" lang="en-US" altLang="ja-JP" sz="9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*4</a:t>
                      </a:r>
                      <a:endParaRPr kumimoji="1" lang="ja-JP" altLang="en-US" sz="9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kumimoji="1" lang="ja-JP" altLang="en-US" sz="9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600x300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4pass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3m47s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 </a:t>
                      </a:r>
                      <a:r>
                        <a:rPr kumimoji="1" lang="en-US" altLang="ja-JP" sz="105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</a:t>
                      </a:r>
                      <a:endParaRPr kumimoji="1" lang="ja-JP" altLang="en-US" sz="105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kumimoji="1" lang="en-US" altLang="ja-JP" sz="105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05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</a:t>
                      </a:r>
                      <a:endParaRPr kumimoji="1" lang="ja-JP" altLang="en-US" sz="105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kumimoji="1" lang="en-US" altLang="ja-JP" sz="105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*4</a:t>
                      </a:r>
                      <a:endParaRPr kumimoji="1" lang="ja-JP" altLang="en-US" sz="105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kumimoji="1" lang="en-US" altLang="ja-JP" sz="105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*4</a:t>
                      </a:r>
                      <a:endParaRPr kumimoji="1" lang="ja-JP" altLang="en-US" sz="105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kumimoji="1" lang="en-US" altLang="ja-JP" sz="105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05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</a:t>
                      </a:r>
                      <a:endParaRPr kumimoji="1" lang="ja-JP" altLang="en-US" sz="105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kumimoji="1" lang="en-US" altLang="ja-JP" sz="105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05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</a:t>
                      </a:r>
                      <a:r>
                        <a:rPr kumimoji="1" lang="en-US" altLang="ja-JP" sz="105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kumimoji="1" lang="ja-JP" altLang="en-US" sz="105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kumimoji="1" lang="en-US" altLang="ja-JP" sz="105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</a:t>
                      </a:r>
                      <a:endParaRPr kumimoji="1" lang="ja-JP" altLang="en-US" sz="105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Draft</a:t>
                      </a:r>
                      <a:endParaRPr kumimoji="1" lang="en-GB" altLang="ja-JP" sz="90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600x600</a:t>
                      </a:r>
                      <a:endParaRPr kumimoji="1" lang="en-GB" altLang="ja-JP" sz="90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6pass</a:t>
                      </a:r>
                      <a:endParaRPr kumimoji="1" lang="en-GB" altLang="ja-JP" sz="90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5m</a:t>
                      </a:r>
                      <a:r>
                        <a:rPr kumimoji="1" lang="en-GB" altLang="ja-JP" sz="900" b="0" i="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10s</a:t>
                      </a:r>
                      <a:endParaRPr kumimoji="1" lang="en-GB" altLang="ja-JP" sz="90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kumimoji="1" lang="en-GB" altLang="ja-JP" sz="1050" b="0" i="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05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</a:t>
                      </a:r>
                      <a:endParaRPr kumimoji="1" lang="en-GB" altLang="ja-JP" sz="105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b="0" i="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△ </a:t>
                      </a:r>
                      <a:r>
                        <a:rPr kumimoji="1" lang="en-US" altLang="ja-JP" sz="105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*2</a:t>
                      </a:r>
                      <a:endParaRPr kumimoji="1" lang="en-GB" altLang="ja-JP" sz="105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ja-JP" sz="1050" b="0" i="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△ </a:t>
                      </a:r>
                      <a:r>
                        <a:rPr kumimoji="1" lang="en-US" altLang="ja-JP" sz="105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*2</a:t>
                      </a:r>
                      <a:endParaRPr kumimoji="1" lang="en-GB" altLang="ja-JP" sz="1050" b="0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ja-JP" sz="105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x </a:t>
                      </a:r>
                      <a:r>
                        <a:rPr kumimoji="1" lang="en-US" altLang="ja-JP" sz="105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*2</a:t>
                      </a:r>
                      <a:endParaRPr kumimoji="1" lang="en-GB" altLang="ja-JP" sz="1050" b="0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ja-JP" sz="1050" b="0" i="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△ </a:t>
                      </a:r>
                      <a:r>
                        <a:rPr kumimoji="1" lang="en-US" altLang="ja-JP" sz="105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*2</a:t>
                      </a:r>
                      <a:endParaRPr kumimoji="1" lang="en-GB" altLang="ja-JP" sz="1050" b="0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High</a:t>
                      </a:r>
                      <a:r>
                        <a:rPr kumimoji="1" lang="en-GB" altLang="ja-JP" sz="900" b="0" i="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 speed</a:t>
                      </a:r>
                      <a:endParaRPr kumimoji="1" lang="en-GB" altLang="ja-JP" sz="90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8pass</a:t>
                      </a:r>
                      <a:endParaRPr kumimoji="1" lang="en-GB" altLang="ja-JP" sz="90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kumimoji="1" lang="en-GB" altLang="ja-JP" sz="900" b="0" i="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55</a:t>
                      </a:r>
                      <a:r>
                        <a:rPr kumimoji="1" lang="en-GB" altLang="ja-JP" sz="900" b="0" i="0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s</a:t>
                      </a:r>
                      <a:endParaRPr kumimoji="1" lang="en-GB" altLang="ja-JP" sz="90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△</a:t>
                      </a:r>
                      <a:r>
                        <a:rPr kumimoji="1" lang="en-GB" altLang="ja-JP" sz="1050" b="0" i="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05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*3</a:t>
                      </a:r>
                      <a:endParaRPr kumimoji="1" lang="en-GB" altLang="ja-JP" sz="105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△ </a:t>
                      </a:r>
                      <a:r>
                        <a:rPr kumimoji="1" lang="en-US" altLang="ja-JP" sz="105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*3</a:t>
                      </a:r>
                      <a:endParaRPr kumimoji="1" lang="en-GB" altLang="ja-JP" sz="105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kumimoji="1" lang="en-GB" altLang="ja-JP" sz="90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10pass</a:t>
                      </a:r>
                      <a:endParaRPr kumimoji="1" lang="en-GB" altLang="ja-JP" sz="90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kumimoji="1" lang="en-GB" altLang="ja-JP" sz="900" b="0" i="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30</a:t>
                      </a:r>
                      <a:r>
                        <a:rPr kumimoji="1" lang="en-GB" altLang="ja-JP" sz="900" b="0" i="0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s</a:t>
                      </a:r>
                      <a:endParaRPr kumimoji="1" lang="en-GB" altLang="ja-JP" sz="90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Standard</a:t>
                      </a:r>
                      <a:endParaRPr kumimoji="1" lang="en-GB" altLang="ja-JP" sz="90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600x900</a:t>
                      </a:r>
                      <a:endParaRPr kumimoji="1" lang="en-GB" altLang="ja-JP" sz="90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12pass</a:t>
                      </a:r>
                      <a:endParaRPr kumimoji="1" lang="en-GB" altLang="ja-JP" sz="90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kumimoji="1" lang="en-GB" altLang="ja-JP" sz="900" b="0" i="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15</a:t>
                      </a:r>
                      <a:r>
                        <a:rPr kumimoji="1" lang="en-GB" altLang="ja-JP" sz="900" b="0" i="0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s</a:t>
                      </a:r>
                      <a:endParaRPr kumimoji="1" lang="en-GB" altLang="ja-JP" sz="90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△ </a:t>
                      </a:r>
                      <a:r>
                        <a:rPr kumimoji="1" lang="en-US" altLang="ja-JP" sz="105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*3</a:t>
                      </a:r>
                      <a:endParaRPr kumimoji="1" lang="en-GB" altLang="ja-JP" sz="105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△</a:t>
                      </a:r>
                      <a:r>
                        <a:rPr kumimoji="1" lang="en-GB" altLang="ja-JP" sz="1050" b="0" i="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05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*3</a:t>
                      </a:r>
                      <a:endParaRPr kumimoji="1" lang="en-GB" altLang="ja-JP" sz="105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</a:tr>
              <a:tr h="156436">
                <a:tc>
                  <a:txBody>
                    <a:bodyPr/>
                    <a:lstStyle/>
                    <a:p>
                      <a:pPr algn="ctr"/>
                      <a:endParaRPr kumimoji="1" lang="en-GB" altLang="ja-JP" sz="90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16pass</a:t>
                      </a:r>
                      <a:endParaRPr kumimoji="1" lang="en-GB" altLang="ja-JP" sz="90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13</a:t>
                      </a:r>
                      <a:r>
                        <a:rPr kumimoji="1" lang="en-GB" altLang="ja-JP" sz="900" b="0" i="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50</a:t>
                      </a:r>
                      <a:r>
                        <a:rPr kumimoji="1" lang="en-GB" altLang="ja-JP" sz="900" b="0" i="0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s</a:t>
                      </a:r>
                      <a:endParaRPr kumimoji="1" lang="en-GB" altLang="ja-JP" sz="90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</a:tr>
              <a:tr h="189027">
                <a:tc>
                  <a:txBody>
                    <a:bodyPr/>
                    <a:lstStyle/>
                    <a:p>
                      <a:pPr algn="ctr"/>
                      <a:endParaRPr kumimoji="1" lang="en-GB" altLang="ja-JP" sz="90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1200x1200</a:t>
                      </a:r>
                      <a:endParaRPr kumimoji="1" lang="en-GB" altLang="ja-JP" sz="90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12pass</a:t>
                      </a:r>
                      <a:endParaRPr kumimoji="1" lang="en-GB" altLang="ja-JP" sz="90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14</a:t>
                      </a:r>
                      <a:r>
                        <a:rPr kumimoji="1" lang="en-GB" altLang="ja-JP" sz="900" b="0" i="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kumimoji="1" lang="en-GB" altLang="ja-JP" sz="900" b="0" i="0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s</a:t>
                      </a:r>
                      <a:endParaRPr kumimoji="1" lang="en-GB" altLang="ja-JP" sz="90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</a:tr>
              <a:tr h="1564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High</a:t>
                      </a:r>
                      <a:r>
                        <a:rPr kumimoji="1" lang="en-GB" altLang="ja-JP" sz="900" b="0" i="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 quality</a:t>
                      </a:r>
                      <a:endParaRPr kumimoji="1" lang="en-GB" altLang="ja-JP" sz="900" b="0" i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16pass</a:t>
                      </a:r>
                      <a:endParaRPr kumimoji="1" lang="en-GB" altLang="ja-JP" sz="90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18</a:t>
                      </a:r>
                      <a:r>
                        <a:rPr kumimoji="1" lang="en-GB" altLang="ja-JP" sz="900" b="0" i="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kumimoji="1" lang="en-GB" altLang="ja-JP" sz="900" b="0" i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40</a:t>
                      </a:r>
                      <a:r>
                        <a:rPr kumimoji="1" lang="en-GB" altLang="ja-JP" sz="900" b="0" i="0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Regular" charset="0"/>
                          <a:cs typeface="Calibri" panose="020F0502020204030204" pitchFamily="34" charset="0"/>
                        </a:rPr>
                        <a:t>s</a:t>
                      </a:r>
                      <a:endParaRPr kumimoji="1" lang="en-GB" altLang="ja-JP" sz="900" b="0" i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 Regular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05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037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776288"/>
            <a:ext cx="2254250" cy="7937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24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Use the MAPS* (</a:t>
            </a:r>
            <a:r>
              <a:rPr lang="en-US" sz="2400" dirty="0" err="1" smtClean="0"/>
              <a:t>Mimaki</a:t>
            </a:r>
            <a:r>
              <a:rPr lang="en-US" sz="2400" dirty="0" smtClean="0"/>
              <a:t> Advanced Pass System) function to disperse the pass boundary to make the feeding stripes less visible</a:t>
            </a:r>
          </a:p>
          <a:p>
            <a:r>
              <a:rPr lang="en-US" sz="2400" dirty="0" smtClean="0"/>
              <a:t>MAPS4 can be switched to “AUTO” or “MANUAL” from printer’s operation panel:</a:t>
            </a:r>
          </a:p>
          <a:p>
            <a:pPr lvl="1"/>
            <a:r>
              <a:rPr lang="en-US" sz="1800" dirty="0" smtClean="0"/>
              <a:t>Press the “MENU” key in local mode</a:t>
            </a:r>
          </a:p>
          <a:p>
            <a:pPr lvl="1"/>
            <a:r>
              <a:rPr lang="en-US" sz="1800" dirty="0" smtClean="0"/>
              <a:t>With                 arrow keys select “SETTING”, then press ENTER</a:t>
            </a:r>
          </a:p>
          <a:p>
            <a:pPr lvl="1"/>
            <a:r>
              <a:rPr lang="en-US" sz="1800" dirty="0" smtClean="0"/>
              <a:t>Select “MAPS4”</a:t>
            </a:r>
          </a:p>
          <a:p>
            <a:pPr lvl="1"/>
            <a:r>
              <a:rPr lang="en-US" sz="1800" dirty="0" smtClean="0"/>
              <a:t>Select “AUTO” or “MANUAL”</a:t>
            </a:r>
          </a:p>
          <a:p>
            <a:pPr lvl="1"/>
            <a:endParaRPr lang="en-US" sz="1800" dirty="0"/>
          </a:p>
        </p:txBody>
      </p:sp>
      <p:graphicFrame>
        <p:nvGraphicFramePr>
          <p:cNvPr id="4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477219"/>
              </p:ext>
            </p:extLst>
          </p:nvPr>
        </p:nvGraphicFramePr>
        <p:xfrm>
          <a:off x="648000" y="4386313"/>
          <a:ext cx="9944475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9566"/>
                <a:gridCol w="8384909"/>
              </a:tblGrid>
              <a:tr h="12576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</a:t>
                      </a:r>
                      <a:endParaRPr kumimoji="1" lang="ja-JP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Uses</a:t>
                      </a:r>
                      <a:r>
                        <a:rPr kumimoji="1" lang="en-US" altLang="ja-JP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optimal gradation pattern depending on the print condition (Ink type, resolution, profile, etc..) </a:t>
                      </a:r>
                    </a:p>
                    <a:p>
                      <a:r>
                        <a:rPr kumimoji="1" lang="en-US" altLang="ja-JP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default, print with “AUTO” setting should be always used.</a:t>
                      </a:r>
                      <a:endParaRPr kumimoji="1" lang="ja-JP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MANUAL</a:t>
                      </a:r>
                      <a:endParaRPr kumimoji="1" lang="ja-JP" altLang="en-US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When there</a:t>
                      </a:r>
                      <a:r>
                        <a:rPr kumimoji="1" lang="en-US" altLang="ja-JP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is a problem with the image quality with “AUTO” setting, adjust the gradation level of MAPS by changing the “smoothing level” in “MANUAL” setting.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923" y="3169514"/>
            <a:ext cx="826407" cy="2542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0446" y="5635348"/>
            <a:ext cx="5756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* When 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printing clear ink, MAPS4 does not work in 600x600dpi 8pass and 600x900dpi 12pass modes</a:t>
            </a:r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626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matching function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Standard RasterLink6plus setting for printing  with </a:t>
            </a:r>
            <a:r>
              <a:rPr lang="en-US" sz="2000" dirty="0" err="1" smtClean="0"/>
              <a:t>MkII</a:t>
            </a:r>
            <a:r>
              <a:rPr lang="en-US" sz="2000" dirty="0" smtClean="0"/>
              <a:t> series is set to “</a:t>
            </a:r>
            <a:r>
              <a:rPr lang="en-US" sz="2000" dirty="0" err="1" smtClean="0"/>
              <a:t>Mimaki</a:t>
            </a:r>
            <a:r>
              <a:rPr lang="en-US" sz="2000" dirty="0" smtClean="0"/>
              <a:t> Expand Color”</a:t>
            </a:r>
          </a:p>
          <a:p>
            <a:r>
              <a:rPr lang="en-US" sz="2000" dirty="0" smtClean="0"/>
              <a:t>Setting conditions are:</a:t>
            </a:r>
          </a:p>
          <a:p>
            <a:pPr lvl="1"/>
            <a:r>
              <a:rPr lang="en-US" sz="1600" dirty="0" err="1" smtClean="0"/>
              <a:t>Illustration</a:t>
            </a:r>
            <a:r>
              <a:rPr lang="en-US" sz="1600" dirty="0" err="1" smtClean="0">
                <a:sym typeface="Wingdings" panose="05000000000000000000" pitchFamily="2" charset="2"/>
              </a:rPr>
              <a:t>Color</a:t>
            </a:r>
            <a:r>
              <a:rPr lang="en-US" sz="1600" dirty="0" smtClean="0">
                <a:sym typeface="Wingdings" panose="05000000000000000000" pitchFamily="2" charset="2"/>
              </a:rPr>
              <a:t> Matching Method: Relative</a:t>
            </a:r>
          </a:p>
          <a:p>
            <a:pPr lvl="1"/>
            <a:r>
              <a:rPr lang="en-US" sz="1600" dirty="0" err="1" smtClean="0"/>
              <a:t>Image</a:t>
            </a:r>
            <a:r>
              <a:rPr lang="en-US" sz="1600" dirty="0" err="1" smtClean="0">
                <a:sym typeface="Wingdings" panose="05000000000000000000" pitchFamily="2" charset="2"/>
              </a:rPr>
              <a:t>Color</a:t>
            </a:r>
            <a:r>
              <a:rPr lang="en-US" sz="1600" dirty="0" smtClean="0">
                <a:sym typeface="Wingdings" panose="05000000000000000000" pitchFamily="2" charset="2"/>
              </a:rPr>
              <a:t> matching Method: Relative</a:t>
            </a:r>
          </a:p>
          <a:p>
            <a:pPr lvl="1"/>
            <a:r>
              <a:rPr lang="en-US" altLang="ja-JP" sz="1600" dirty="0" smtClean="0"/>
              <a:t>Input profile(ICC)</a:t>
            </a:r>
          </a:p>
          <a:p>
            <a:pPr lvl="2"/>
            <a:r>
              <a:rPr lang="en-US" altLang="ja-JP" sz="1200" dirty="0" smtClean="0"/>
              <a:t>RGB</a:t>
            </a:r>
            <a:r>
              <a:rPr lang="ja-JP" altLang="en-US" sz="1200" dirty="0" smtClean="0"/>
              <a:t>：</a:t>
            </a:r>
            <a:r>
              <a:rPr lang="en-US" altLang="ja-JP" sz="1200" dirty="0" smtClean="0"/>
              <a:t>AdobeRGB1998</a:t>
            </a:r>
          </a:p>
          <a:p>
            <a:pPr lvl="2"/>
            <a:r>
              <a:rPr lang="en-US" altLang="ja-JP" sz="1200" dirty="0" smtClean="0"/>
              <a:t>CMYK</a:t>
            </a:r>
            <a:r>
              <a:rPr lang="ja-JP" altLang="en-US" sz="1200" dirty="0" smtClean="0"/>
              <a:t>：</a:t>
            </a:r>
            <a:r>
              <a:rPr lang="en-US" altLang="ja-JP" sz="1200" dirty="0" err="1" smtClean="0"/>
              <a:t>MimakiHiContrast</a:t>
            </a:r>
            <a:r>
              <a:rPr lang="en-US" altLang="ja-JP" sz="1200" dirty="0" smtClean="0"/>
              <a:t>*</a:t>
            </a:r>
          </a:p>
          <a:p>
            <a:r>
              <a:rPr lang="en-US" altLang="ja-JP" sz="2000" dirty="0" smtClean="0"/>
              <a:t>When printing thin lines or small fonts:</a:t>
            </a:r>
          </a:p>
          <a:p>
            <a:pPr lvl="1"/>
            <a:r>
              <a:rPr lang="en-US" altLang="ja-JP" sz="1600" dirty="0" smtClean="0"/>
              <a:t>It is recommended to enable “Pure K”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for both</a:t>
            </a:r>
            <a:br>
              <a:rPr lang="en-US" altLang="ja-JP" sz="1600" dirty="0" smtClean="0"/>
            </a:br>
            <a:r>
              <a:rPr lang="en-US" altLang="ja-JP" sz="1600" dirty="0" smtClean="0"/>
              <a:t> Illustration and Image on the color matching setting</a:t>
            </a:r>
          </a:p>
          <a:p>
            <a:r>
              <a:rPr lang="en-US" altLang="ja-JP" sz="2000" dirty="0" smtClean="0"/>
              <a:t>To create new color matching setting:</a:t>
            </a:r>
          </a:p>
          <a:p>
            <a:pPr lvl="1"/>
            <a:r>
              <a:rPr lang="en-US" altLang="ja-JP" sz="1600" dirty="0" smtClean="0"/>
              <a:t>RasterLink6</a:t>
            </a:r>
            <a:r>
              <a:rPr lang="en-US" altLang="ja-JP" sz="1600" dirty="0" smtClean="0">
                <a:sym typeface="Wingdings" panose="05000000000000000000" pitchFamily="2" charset="2"/>
              </a:rPr>
              <a:t>      Print Condition  Color Matching</a:t>
            </a:r>
          </a:p>
          <a:p>
            <a:pPr lvl="1"/>
            <a:r>
              <a:rPr lang="en-US" altLang="ja-JP" sz="1600" dirty="0" smtClean="0">
                <a:sym typeface="Wingdings" panose="05000000000000000000" pitchFamily="2" charset="2"/>
              </a:rPr>
              <a:t>Highlight and delete “</a:t>
            </a:r>
            <a:r>
              <a:rPr lang="en-US" altLang="ja-JP" sz="1600" dirty="0" err="1" smtClean="0">
                <a:sym typeface="Wingdings" panose="05000000000000000000" pitchFamily="2" charset="2"/>
              </a:rPr>
              <a:t>Mimaki</a:t>
            </a:r>
            <a:r>
              <a:rPr lang="en-US" altLang="ja-JP" sz="1600" dirty="0" smtClean="0">
                <a:sym typeface="Wingdings" panose="05000000000000000000" pitchFamily="2" charset="2"/>
              </a:rPr>
              <a:t> Expand Color” in Color Matching Window and input new name</a:t>
            </a:r>
          </a:p>
          <a:p>
            <a:pPr lvl="1"/>
            <a:r>
              <a:rPr lang="en-US" altLang="ja-JP" sz="1600" dirty="0" smtClean="0">
                <a:sym typeface="Wingdings" panose="05000000000000000000" pitchFamily="2" charset="2"/>
              </a:rPr>
              <a:t>Click on      and change the setting </a:t>
            </a:r>
          </a:p>
          <a:p>
            <a:pPr lvl="1"/>
            <a:r>
              <a:rPr lang="en-US" altLang="ja-JP" sz="1600" dirty="0" smtClean="0">
                <a:sym typeface="Wingdings" panose="05000000000000000000" pitchFamily="2" charset="2"/>
              </a:rPr>
              <a:t>New setting will be active</a:t>
            </a: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endParaRPr lang="en-US" sz="1600" dirty="0"/>
          </a:p>
        </p:txBody>
      </p:sp>
      <p:pic>
        <p:nvPicPr>
          <p:cNvPr id="11" name="図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507" y="1911058"/>
            <a:ext cx="2068302" cy="3232915"/>
          </a:xfrm>
          <a:prstGeom prst="rect">
            <a:avLst/>
          </a:prstGeom>
        </p:spPr>
      </p:pic>
      <p:sp>
        <p:nvSpPr>
          <p:cNvPr id="14" name="テキスト ボックス 17"/>
          <p:cNvSpPr txBox="1"/>
          <p:nvPr/>
        </p:nvSpPr>
        <p:spPr>
          <a:xfrm>
            <a:off x="648000" y="6611779"/>
            <a:ext cx="3884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 smtClean="0"/>
              <a:t>*</a:t>
            </a:r>
            <a:r>
              <a:rPr kumimoji="1" lang="en-US" altLang="ja-JP" sz="1000" dirty="0" err="1" smtClean="0"/>
              <a:t>MimakiHiContrast</a:t>
            </a:r>
            <a:r>
              <a:rPr kumimoji="1" lang="en-US" altLang="ja-JP" sz="1000" dirty="0"/>
              <a:t> </a:t>
            </a:r>
            <a:r>
              <a:rPr kumimoji="1" lang="en-US" altLang="ja-JP" sz="1000" dirty="0" smtClean="0"/>
              <a:t>works only with device profiles v3.5 or higher.</a:t>
            </a:r>
          </a:p>
        </p:txBody>
      </p:sp>
      <p:pic>
        <p:nvPicPr>
          <p:cNvPr id="15" name="図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5336" y="5002589"/>
            <a:ext cx="206115" cy="203257"/>
          </a:xfrm>
          <a:prstGeom prst="rect">
            <a:avLst/>
          </a:prstGeom>
        </p:spPr>
      </p:pic>
      <p:pic>
        <p:nvPicPr>
          <p:cNvPr id="16" name="図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7466" y="5596369"/>
            <a:ext cx="165490" cy="16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98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Printing clear 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For printing clear use </a:t>
            </a:r>
            <a:r>
              <a:rPr lang="en-US" sz="2400" dirty="0"/>
              <a:t>print modes above 600x600dpi 8pass</a:t>
            </a:r>
          </a:p>
          <a:p>
            <a:r>
              <a:rPr lang="en-US" sz="2400" dirty="0" smtClean="0"/>
              <a:t>Use recommended </a:t>
            </a:r>
            <a:r>
              <a:rPr lang="en-US" sz="2400" dirty="0"/>
              <a:t>ink density settings </a:t>
            </a:r>
            <a:r>
              <a:rPr lang="en-US" sz="2400" dirty="0" smtClean="0"/>
              <a:t>for printing clear depending </a:t>
            </a:r>
            <a:r>
              <a:rPr lang="en-US" sz="2400" dirty="0"/>
              <a:t>on the substrate and the resolution </a:t>
            </a:r>
            <a:endParaRPr lang="en-US" sz="2400" dirty="0" smtClean="0"/>
          </a:p>
          <a:p>
            <a:r>
              <a:rPr lang="en-US" sz="2400" dirty="0" smtClean="0"/>
              <a:t>Clear </a:t>
            </a:r>
            <a:r>
              <a:rPr lang="en-US" sz="2400" dirty="0"/>
              <a:t>printings will have a better quality by using the optimum density depending on the print condition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4189" y="6473186"/>
            <a:ext cx="3241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/>
              <a:t>*</a:t>
            </a:r>
            <a:r>
              <a:rPr lang="en-US" altLang="ja-JP" sz="800" dirty="0" smtClean="0"/>
              <a:t>1 It causes the print mode error on the printer.</a:t>
            </a:r>
          </a:p>
          <a:p>
            <a:r>
              <a:rPr lang="en-US" altLang="ja-JP" sz="800" dirty="0"/>
              <a:t>*</a:t>
            </a:r>
            <a:r>
              <a:rPr kumimoji="1" lang="en-US" altLang="ja-JP" sz="800" dirty="0" smtClean="0"/>
              <a:t>2</a:t>
            </a:r>
            <a:r>
              <a:rPr lang="ja-JP" altLang="en-US" sz="800" dirty="0" smtClean="0"/>
              <a:t> </a:t>
            </a:r>
            <a:r>
              <a:rPr lang="en-US" altLang="ja-JP" sz="800" dirty="0" smtClean="0"/>
              <a:t>Undercoat mode is available only when LUS-120 ink is installed.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4996840" y="5742912"/>
            <a:ext cx="576697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 smtClean="0"/>
              <a:t>Notice on glossy clear print: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/>
              <a:t>If </a:t>
            </a:r>
            <a:r>
              <a:rPr lang="en-US" sz="900" dirty="0"/>
              <a:t>the density of clear ink is too </a:t>
            </a:r>
            <a:r>
              <a:rPr lang="en-US" sz="900" dirty="0" smtClean="0"/>
              <a:t>high, regularly </a:t>
            </a:r>
            <a:r>
              <a:rPr lang="en-US" sz="900" dirty="0"/>
              <a:t>spaced stripes may appear on the printed </a:t>
            </a:r>
            <a:r>
              <a:rPr lang="en-US" sz="900" dirty="0" smtClean="0"/>
              <a:t>surface.</a:t>
            </a:r>
          </a:p>
          <a:p>
            <a:r>
              <a:rPr lang="en-US" sz="900" dirty="0" smtClean="0"/>
              <a:t>Please lower clear density.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/>
          </a:p>
          <a:p>
            <a:r>
              <a:rPr lang="en-US" sz="900" b="1" dirty="0" smtClean="0"/>
              <a:t>Notice on matte </a:t>
            </a:r>
            <a:r>
              <a:rPr lang="en-US" sz="900" b="1" dirty="0"/>
              <a:t>clear </a:t>
            </a:r>
            <a:r>
              <a:rPr lang="en-US" sz="900" b="1" dirty="0" smtClean="0"/>
              <a:t>print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/>
              <a:t>If </a:t>
            </a:r>
            <a:r>
              <a:rPr lang="en-US" sz="900" dirty="0"/>
              <a:t>the density of clear ink is </a:t>
            </a:r>
            <a:r>
              <a:rPr lang="en-US" sz="900" dirty="0" smtClean="0"/>
              <a:t>too, high irregular </a:t>
            </a:r>
            <a:r>
              <a:rPr lang="en-US" sz="900" dirty="0"/>
              <a:t>stripes or gloss may occur. </a:t>
            </a:r>
            <a:endParaRPr lang="en-US" sz="900" dirty="0" smtClean="0"/>
          </a:p>
          <a:p>
            <a:r>
              <a:rPr lang="en-US" sz="900" dirty="0" smtClean="0"/>
              <a:t>Please </a:t>
            </a:r>
            <a:r>
              <a:rPr lang="en-US" sz="900" dirty="0"/>
              <a:t>print with lower density.</a:t>
            </a: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802034"/>
              </p:ext>
            </p:extLst>
          </p:nvPr>
        </p:nvGraphicFramePr>
        <p:xfrm>
          <a:off x="821516" y="3294689"/>
          <a:ext cx="9258487" cy="2400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2150"/>
                <a:gridCol w="828692"/>
                <a:gridCol w="997084"/>
                <a:gridCol w="709627"/>
                <a:gridCol w="690917"/>
                <a:gridCol w="690917"/>
                <a:gridCol w="690917"/>
                <a:gridCol w="735140"/>
                <a:gridCol w="690917"/>
                <a:gridCol w="1090634"/>
                <a:gridCol w="1381492"/>
              </a:tblGrid>
              <a:tr h="182859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Purpose</a:t>
                      </a:r>
                      <a:endParaRPr kumimoji="1" lang="ja-JP" altLang="en-US" sz="10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>
                    <a:solidFill>
                      <a:srgbClr val="CCE9A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</a:t>
                      </a:r>
                      <a:r>
                        <a:rPr kumimoji="1" lang="en-US" altLang="ja-JP" sz="105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condition</a:t>
                      </a:r>
                      <a:endParaRPr kumimoji="1" lang="ja-JP" altLang="en-US" sz="10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CCE9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>
                    <a:solidFill>
                      <a:srgbClr val="AFD7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Glossy</a:t>
                      </a:r>
                      <a:r>
                        <a:rPr kumimoji="1" lang="en-US" altLang="ja-JP" sz="105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finish</a:t>
                      </a:r>
                      <a:endParaRPr kumimoji="1" lang="en-US" altLang="ja-JP" sz="105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AFD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1000" dirty="0" smtClean="0"/>
                    </a:p>
                  </a:txBody>
                  <a:tcPr>
                    <a:solidFill>
                      <a:srgbClr val="AFD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1000" dirty="0" smtClean="0"/>
                    </a:p>
                  </a:txBody>
                  <a:tcPr>
                    <a:solidFill>
                      <a:srgbClr val="AFD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1000" dirty="0" smtClean="0"/>
                    </a:p>
                  </a:txBody>
                  <a:tcPr>
                    <a:solidFill>
                      <a:srgbClr val="AFD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1000" dirty="0" smtClean="0"/>
                    </a:p>
                  </a:txBody>
                  <a:tcPr>
                    <a:solidFill>
                      <a:srgbClr val="AF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Matte finish</a:t>
                      </a:r>
                    </a:p>
                  </a:txBody>
                  <a:tcPr>
                    <a:solidFill>
                      <a:srgbClr val="AFD7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Profile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81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Normal</a:t>
                      </a:r>
                      <a:endParaRPr kumimoji="1" lang="en-US" altLang="ja-JP" sz="1050" b="1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kumimoji="1" lang="en-US" altLang="ja-JP" sz="105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printing</a:t>
                      </a:r>
                      <a:endParaRPr kumimoji="1" lang="ja-JP" altLang="en-US" sz="10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Undercoat</a:t>
                      </a:r>
                      <a:endParaRPr kumimoji="1" lang="en-US" altLang="ja-JP" sz="1050" b="1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kumimoji="1" lang="en-US" altLang="ja-JP" sz="105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printing</a:t>
                      </a:r>
                      <a:endParaRPr kumimoji="1" lang="ja-JP" altLang="en-US" sz="10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Resolution</a:t>
                      </a:r>
                      <a:endParaRPr kumimoji="1" lang="ja-JP" altLang="en-US" sz="10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</a:t>
                      </a:r>
                      <a:endParaRPr kumimoji="1" lang="ja-JP" altLang="en-US" sz="10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FOREX</a:t>
                      </a:r>
                    </a:p>
                  </a:txBody>
                  <a:tcPr anchor="ctr">
                    <a:solidFill>
                      <a:srgbClr val="AF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White</a:t>
                      </a:r>
                      <a:endParaRPr kumimoji="1" lang="en-US" altLang="ja-JP" sz="1050" b="1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kumimoji="1" lang="en-US" altLang="ja-JP" sz="105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</a:t>
                      </a:r>
                    </a:p>
                  </a:txBody>
                  <a:tcPr anchor="ctr">
                    <a:solidFill>
                      <a:srgbClr val="AF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Lexan</a:t>
                      </a:r>
                    </a:p>
                  </a:txBody>
                  <a:tcPr anchor="ctr">
                    <a:solidFill>
                      <a:srgbClr val="AF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Acrylics</a:t>
                      </a:r>
                    </a:p>
                  </a:txBody>
                  <a:tcPr anchor="ctr">
                    <a:solidFill>
                      <a:srgbClr val="AF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Coated</a:t>
                      </a:r>
                    </a:p>
                    <a:p>
                      <a:pPr algn="ctr"/>
                      <a:r>
                        <a:rPr kumimoji="1" lang="en-US" altLang="ja-JP" sz="105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boards</a:t>
                      </a:r>
                    </a:p>
                  </a:txBody>
                  <a:tcPr anchor="ctr">
                    <a:solidFill>
                      <a:srgbClr val="AF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Any</a:t>
                      </a:r>
                    </a:p>
                    <a:p>
                      <a:pPr algn="ctr"/>
                      <a:r>
                        <a:rPr kumimoji="1" lang="en-US" altLang="ja-JP" sz="105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 type</a:t>
                      </a:r>
                    </a:p>
                  </a:txBody>
                  <a:tcPr anchor="ctr">
                    <a:solidFill>
                      <a:srgbClr val="AFD7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000" b="1" dirty="0" smtClean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9257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600x300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4pass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kumimoji="1" lang="en-US" altLang="ja-JP" sz="9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</a:t>
                      </a:r>
                      <a:endParaRPr kumimoji="1" lang="ja-JP" altLang="en-US" sz="9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kumimoji="1" lang="en-US" altLang="ja-JP" sz="9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kumimoji="1" lang="en-US" altLang="ja-JP" sz="9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kumimoji="1" lang="en-US" altLang="ja-JP" sz="9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kumimoji="1" lang="en-US" altLang="ja-JP" sz="9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kumimoji="1" lang="en-US" altLang="ja-JP" sz="9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printing undercoat clear*</a:t>
                      </a:r>
                      <a:r>
                        <a:rPr kumimoji="1" lang="en-US" altLang="ja-JP" sz="900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1" lang="ja-JP" altLang="en-US" sz="900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182859">
                <a:tc rowSpan="2">
                  <a:txBody>
                    <a:bodyPr/>
                    <a:lstStyle/>
                    <a:p>
                      <a:pPr algn="ctr"/>
                      <a:r>
                        <a:rPr kumimoji="1" lang="nl-NL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nl-NL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600x600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8pass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kumimoji="1" lang="en-US" altLang="ja-JP" sz="9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printing color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18285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10pass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/>
                </a:tc>
              </a:tr>
              <a:tr h="182859">
                <a:tc rowSpan="2">
                  <a:txBody>
                    <a:bodyPr/>
                    <a:lstStyle/>
                    <a:p>
                      <a:pPr algn="ctr"/>
                      <a:r>
                        <a:rPr kumimoji="1" lang="nl-NL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nl-NL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600x900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12pass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/>
                </a:tc>
              </a:tr>
              <a:tr h="18285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16pass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/>
                </a:tc>
              </a:tr>
              <a:tr h="182859">
                <a:tc rowSpan="2">
                  <a:txBody>
                    <a:bodyPr/>
                    <a:lstStyle/>
                    <a:p>
                      <a:pPr algn="ctr"/>
                      <a:r>
                        <a:rPr kumimoji="1" lang="nl-NL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nl-NL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1200x1200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12pass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/>
                </a:tc>
              </a:tr>
              <a:tr h="18285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16pass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  <a:endParaRPr kumimoji="1" lang="ja-JP" altLang="en-US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21516" y="5751275"/>
            <a:ext cx="25888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nl-NL" altLang="ja-JP" sz="1000" dirty="0" smtClean="0"/>
              <a:t>O</a:t>
            </a:r>
            <a:r>
              <a:rPr kumimoji="1" lang="ja-JP" altLang="en-US" sz="1000" dirty="0" smtClean="0"/>
              <a:t>：</a:t>
            </a:r>
            <a:r>
              <a:rPr lang="en-US" altLang="ja-JP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Available</a:t>
            </a:r>
          </a:p>
          <a:p>
            <a:r>
              <a:rPr kumimoji="1" lang="ja-JP" altLang="en-US" sz="1000" dirty="0" smtClean="0"/>
              <a:t>△：</a:t>
            </a:r>
            <a:r>
              <a:rPr lang="en-US" altLang="ja-JP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Available, but not </a:t>
            </a:r>
            <a:r>
              <a:rPr kumimoji="1" lang="en-US" altLang="ja-JP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recommended</a:t>
            </a:r>
          </a:p>
          <a:p>
            <a:r>
              <a:rPr lang="en-US" altLang="ja-JP" sz="1000" dirty="0" smtClean="0"/>
              <a:t>x</a:t>
            </a:r>
            <a:r>
              <a:rPr lang="ja-JP" altLang="en-US" sz="1000" dirty="0" smtClean="0"/>
              <a:t>：</a:t>
            </a:r>
            <a:r>
              <a:rPr lang="en-US" altLang="ja-JP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altLang="ja-JP" sz="1000" dirty="0">
                <a:latin typeface="Calibri" panose="020F0502020204030204" pitchFamily="34" charset="0"/>
                <a:cs typeface="Calibri" panose="020F0502020204030204" pitchFamily="34" charset="0"/>
              </a:rPr>
              <a:t>available</a:t>
            </a:r>
            <a:endParaRPr kumimoji="1" lang="ja-JP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73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Printing primer 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When printing with 600x600dpi 6pass, the adhesion between ink and media may not be sufficient.</a:t>
            </a:r>
          </a:p>
          <a:p>
            <a:pPr lvl="1"/>
            <a:r>
              <a:rPr lang="en-US" sz="1600" dirty="0"/>
              <a:t>Please use print modes above 600x600dpi </a:t>
            </a:r>
            <a:r>
              <a:rPr lang="en-US" sz="1600" dirty="0" smtClean="0"/>
              <a:t>8pass</a:t>
            </a:r>
          </a:p>
          <a:p>
            <a:r>
              <a:rPr lang="en-US" sz="2000" dirty="0" smtClean="0"/>
              <a:t>It is recommended to print Primer with 100% density from RasterLink6</a:t>
            </a:r>
          </a:p>
          <a:p>
            <a:pPr lvl="1"/>
            <a:r>
              <a:rPr lang="en-US" sz="1600" dirty="0" smtClean="0"/>
              <a:t>This setting will automatically adjust the density to the recommended  print density</a:t>
            </a:r>
          </a:p>
          <a:p>
            <a:pPr lvl="1"/>
            <a:r>
              <a:rPr lang="en-US" sz="1600" dirty="0" smtClean="0"/>
              <a:t>If density is set to other value than 100%, the recommended print density will change</a:t>
            </a:r>
          </a:p>
          <a:p>
            <a:pPr lvl="2"/>
            <a:r>
              <a:rPr lang="en-US" sz="1200" dirty="0" smtClean="0"/>
              <a:t>E.g. setting “Primer” to 50% at 600x600dpi will set the recommended print density to 25%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Recommended settings for 3rd party RIP</a:t>
            </a:r>
            <a:br>
              <a:rPr lang="en-US" sz="2000" dirty="0" smtClean="0"/>
            </a:br>
            <a:r>
              <a:rPr lang="en-US" sz="2000" dirty="0" smtClean="0"/>
              <a:t>or resolution other than 600x600:</a:t>
            </a:r>
            <a:endParaRPr lang="en-US" sz="2000" dirty="0"/>
          </a:p>
        </p:txBody>
      </p:sp>
      <p:graphicFrame>
        <p:nvGraphicFramePr>
          <p:cNvPr id="7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568081"/>
              </p:ext>
            </p:extLst>
          </p:nvPr>
        </p:nvGraphicFramePr>
        <p:xfrm>
          <a:off x="701603" y="4480772"/>
          <a:ext cx="5100793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6825"/>
                <a:gridCol w="1916738"/>
                <a:gridCol w="1997230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Resolution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E9A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Recommended</a:t>
                      </a:r>
                      <a:r>
                        <a:rPr kumimoji="1" lang="en-US" altLang="ja-JP" sz="12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density</a:t>
                      </a:r>
                      <a:endParaRPr kumimoji="1" lang="ja-JP" altLang="en-US" sz="12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AFD7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 anchor="ctr">
                    <a:solidFill>
                      <a:srgbClr val="AFD7FF"/>
                    </a:solidFill>
                  </a:tcPr>
                </a:tc>
              </a:tr>
              <a:tr h="254173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b="1" dirty="0"/>
                    </a:p>
                  </a:txBody>
                  <a:tcPr anchor="ctr"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Combination</a:t>
                      </a:r>
                      <a:r>
                        <a:rPr kumimoji="1" lang="en-US" altLang="ja-JP" sz="12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with LH-100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AF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Combination</a:t>
                      </a:r>
                      <a:r>
                        <a:rPr kumimoji="1" lang="en-US" altLang="ja-JP" sz="12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with LUS-120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AFD7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600x300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x</a:t>
                      </a:r>
                      <a:r>
                        <a:rPr kumimoji="1" lang="en-US" altLang="ja-JP" sz="12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*1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70%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600x600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50%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40%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600x900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40%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30%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1200x1200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20%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20%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802396" y="4126144"/>
            <a:ext cx="64432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Printing with other than recommended density might cause the following issues</a:t>
            </a:r>
          </a:p>
          <a:p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Primer density is set too high: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Hardness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of the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primer layer may decline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primer layer might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be scratched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off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primer layer might break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when it is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exposed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temperature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Primer density is set too low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Adhesion might become weak.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 primer layer might break when it is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exposed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temperature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8000" y="6126692"/>
            <a:ext cx="36138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alibri" panose="020F0502020204030204" pitchFamily="34" charset="0"/>
                <a:cs typeface="Calibri" panose="020F0502020204030204" pitchFamily="34" charset="0"/>
              </a:rPr>
              <a:t>*1 It causes </a:t>
            </a:r>
            <a:r>
              <a:rPr lang="en-US" altLang="ja-JP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print </a:t>
            </a:r>
            <a:r>
              <a:rPr lang="en-US" altLang="ja-JP" sz="1000" dirty="0">
                <a:latin typeface="Calibri" panose="020F0502020204030204" pitchFamily="34" charset="0"/>
                <a:cs typeface="Calibri" panose="020F0502020204030204" pitchFamily="34" charset="0"/>
              </a:rPr>
              <a:t>mode </a:t>
            </a:r>
            <a:r>
              <a:rPr lang="en-US" altLang="ja-JP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error on </a:t>
            </a:r>
            <a:r>
              <a:rPr lang="en-US" altLang="ja-JP" sz="1000" dirty="0">
                <a:latin typeface="Calibri" panose="020F0502020204030204" pitchFamily="34" charset="0"/>
                <a:cs typeface="Calibri" panose="020F0502020204030204" pitchFamily="34" charset="0"/>
              </a:rPr>
              <a:t>the printer.</a:t>
            </a:r>
          </a:p>
        </p:txBody>
      </p:sp>
    </p:spTree>
    <p:extLst>
      <p:ext uri="{BB962C8B-B14F-4D97-AF65-F5344CB8AC3E}">
        <p14:creationId xmlns:p14="http://schemas.microsoft.com/office/powerpoint/2010/main" val="1396572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Higher density white ink is available for following print modes: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98038" y="3305861"/>
            <a:ext cx="647501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To activate higher density white print: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RasterLink6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Print Condition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Choose Tab “Print Quality”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Check option “Printing of the White-ink at higher density”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white ink</a:t>
            </a:r>
            <a:endParaRPr lang="en-US" dirty="0"/>
          </a:p>
        </p:txBody>
      </p:sp>
      <p:pic>
        <p:nvPicPr>
          <p:cNvPr id="5" name="図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2519" y="3714826"/>
            <a:ext cx="206115" cy="20325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615132" y="3440201"/>
            <a:ext cx="2305844" cy="549250"/>
            <a:chOff x="7774156" y="3235911"/>
            <a:chExt cx="2305844" cy="549250"/>
          </a:xfrm>
        </p:grpSpPr>
        <p:pic>
          <p:nvPicPr>
            <p:cNvPr id="6" name="図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4156" y="3235911"/>
              <a:ext cx="2305844" cy="54025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501322" y="3570476"/>
              <a:ext cx="1578678" cy="21468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8038" y="4611849"/>
            <a:ext cx="6620577" cy="2062103"/>
            <a:chOff x="5447834" y="4192980"/>
            <a:chExt cx="6620577" cy="2062103"/>
          </a:xfrm>
        </p:grpSpPr>
        <p:sp>
          <p:nvSpPr>
            <p:cNvPr id="10" name="Rectangle 9"/>
            <p:cNvSpPr/>
            <p:nvPr/>
          </p:nvSpPr>
          <p:spPr>
            <a:xfrm>
              <a:off x="5447834" y="4192980"/>
              <a:ext cx="6620577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Example to lower the white ink density</a:t>
              </a:r>
            </a:p>
            <a:p>
              <a:pPr marL="800100" lvl="1" indent="-342900">
                <a:buFont typeface="+mj-lt"/>
                <a:buAutoNum type="arabicPeriod"/>
              </a:pP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RasterLink6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Print Condition</a:t>
              </a:r>
            </a:p>
            <a:p>
              <a:pPr marL="800100" lvl="1" indent="-342900">
                <a:buFont typeface="+mj-lt"/>
                <a:buAutoNum type="arabicPeriod"/>
              </a:pP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Choose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Tab 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“Color Adjust”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endParaRPr>
            </a:p>
            <a:p>
              <a:pPr marL="800100" lvl="1" indent="-342900">
                <a:buFont typeface="+mj-lt"/>
                <a:buAutoNum type="arabicPeriod"/>
              </a:pP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Input optional name and click to</a:t>
              </a:r>
            </a:p>
            <a:p>
              <a:pPr marL="800100" lvl="1" indent="-342900">
                <a:buFont typeface="+mj-lt"/>
                <a:buAutoNum type="arabicPeriod"/>
              </a:pP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In </a:t>
              </a:r>
              <a:r>
                <a:rPr lang="en-US" dirty="0" err="1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DensitySpecial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 </a:t>
              </a:r>
              <a:r>
                <a:rPr lang="en-US" dirty="0" err="1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ColorWhite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 lower the value</a:t>
              </a:r>
            </a:p>
            <a:p>
              <a:pPr marL="1257300" lvl="2" indent="-342900">
                <a:buFont typeface="+mj-lt"/>
                <a:buAutoNum type="arabicPeriod"/>
              </a:pP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E.g. setting to -10% will set the</a:t>
              </a:r>
              <a:b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</a:b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white print density to 90% 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" name="図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85217" y="5155733"/>
              <a:ext cx="165490" cy="165490"/>
            </a:xfrm>
            <a:prstGeom prst="rect">
              <a:avLst/>
            </a:prstGeom>
          </p:spPr>
        </p:pic>
      </p:grpSp>
      <p:graphicFrame>
        <p:nvGraphicFramePr>
          <p:cNvPr id="19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830086"/>
              </p:ext>
            </p:extLst>
          </p:nvPr>
        </p:nvGraphicFramePr>
        <p:xfrm>
          <a:off x="775056" y="1783205"/>
          <a:ext cx="9145920" cy="1074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6643"/>
                <a:gridCol w="979191"/>
                <a:gridCol w="702062"/>
                <a:gridCol w="918262"/>
                <a:gridCol w="1148221"/>
                <a:gridCol w="2482767"/>
                <a:gridCol w="2018774"/>
              </a:tblGrid>
              <a:tr h="215099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</a:t>
                      </a:r>
                      <a:r>
                        <a:rPr kumimoji="1" lang="en-US" altLang="ja-JP" sz="105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conditions</a:t>
                      </a:r>
                      <a:endParaRPr kumimoji="1" lang="ja-JP" altLang="en-US" sz="10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E9A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800" b="1" dirty="0"/>
                    </a:p>
                  </a:txBody>
                  <a:tcPr anchor="ctr">
                    <a:solidFill>
                      <a:srgbClr val="CCE9A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800" b="1" dirty="0"/>
                    </a:p>
                  </a:txBody>
                  <a:tcPr anchor="ctr">
                    <a:solidFill>
                      <a:srgbClr val="CCE9A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400" b="1" dirty="0"/>
                    </a:p>
                  </a:txBody>
                  <a:tcPr anchor="ctr">
                    <a:solidFill>
                      <a:srgbClr val="CCE9A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r>
                        <a:rPr kumimoji="1" lang="en-US" altLang="ja-JP" sz="105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density printing</a:t>
                      </a:r>
                      <a:endParaRPr kumimoji="1" lang="ja-JP" altLang="en-US" sz="10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AFD7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kumimoji="1" lang="en-US" altLang="ja-JP" sz="800" b="1" dirty="0" smtClean="0"/>
                    </a:p>
                  </a:txBody>
                  <a:tcPr anchor="ctr">
                    <a:solidFill>
                      <a:srgbClr val="AFD7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800" b="1" dirty="0"/>
                    </a:p>
                  </a:txBody>
                  <a:tcPr anchor="ctr">
                    <a:solidFill>
                      <a:srgbClr val="AFD7FF"/>
                    </a:solidFill>
                  </a:tcPr>
                </a:tc>
              </a:tr>
              <a:tr h="21509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</a:t>
                      </a:r>
                      <a:r>
                        <a:rPr kumimoji="1" lang="en-US" altLang="ja-JP" sz="9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mode</a:t>
                      </a:r>
                      <a:endParaRPr kumimoji="1" lang="ja-JP" altLang="en-US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Resolution</a:t>
                      </a:r>
                      <a:endParaRPr kumimoji="1" lang="ja-JP" altLang="en-US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</a:t>
                      </a:r>
                      <a:endParaRPr kumimoji="1" lang="ja-JP" altLang="en-US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</a:t>
                      </a:r>
                      <a:r>
                        <a:rPr kumimoji="1" lang="en-US" altLang="ja-JP" sz="9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time</a:t>
                      </a:r>
                      <a:r>
                        <a:rPr kumimoji="1" lang="en-US" altLang="ja-JP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kumimoji="1" lang="en-US" altLang="ja-JP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1" lang="ja-JP" altLang="en-US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（</a:t>
                      </a:r>
                      <a:r>
                        <a:rPr kumimoji="1" lang="en-US" altLang="ja-JP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full</a:t>
                      </a:r>
                      <a:r>
                        <a:rPr kumimoji="1" lang="en-US" altLang="ja-JP" sz="9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table</a:t>
                      </a:r>
                      <a:r>
                        <a:rPr kumimoji="1" lang="ja-JP" altLang="en-US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）</a:t>
                      </a:r>
                      <a:endParaRPr kumimoji="1" lang="ja-JP" altLang="en-US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r>
                        <a:rPr kumimoji="1" lang="en-US" altLang="ja-JP" sz="9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density white</a:t>
                      </a:r>
                      <a:endParaRPr kumimoji="1" lang="ja-JP" altLang="en-US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AF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MAPS4 availability</a:t>
                      </a:r>
                    </a:p>
                    <a:p>
                      <a:pPr algn="ctr"/>
                      <a:r>
                        <a:rPr kumimoji="1" lang="en-US" altLang="ja-JP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when printing high density white</a:t>
                      </a:r>
                    </a:p>
                  </a:txBody>
                  <a:tcPr anchor="ctr">
                    <a:solidFill>
                      <a:srgbClr val="AF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Recommended</a:t>
                      </a:r>
                      <a:r>
                        <a:rPr kumimoji="1" lang="en-US" altLang="ja-JP" sz="9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density</a:t>
                      </a:r>
                      <a:endParaRPr kumimoji="1" lang="en-US" altLang="ja-JP" sz="9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AFD7FF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Standard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600x900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12pass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</a:t>
                      </a: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r>
                        <a:rPr kumimoji="1" lang="en-US" altLang="ja-JP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ja-JP" sz="9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 </a:t>
                      </a:r>
                      <a:r>
                        <a:rPr kumimoji="1" lang="en-US" altLang="ja-JP" sz="9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</a:t>
                      </a:r>
                      <a:endParaRPr kumimoji="1" lang="ja-JP" altLang="en-US" sz="9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10 - 90% (*2)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156436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16pass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r>
                        <a:rPr kumimoji="1" lang="en-US" altLang="ja-JP" sz="9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</a:t>
                      </a: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r>
                        <a:rPr kumimoji="1" lang="en-US" altLang="ja-JP" sz="9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9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9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</a:t>
                      </a:r>
                      <a:r>
                        <a:rPr kumimoji="1" lang="en-US" altLang="ja-JP" sz="9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density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0" name="テキスト ボックス 6"/>
          <p:cNvSpPr txBox="1"/>
          <p:nvPr/>
        </p:nvSpPr>
        <p:spPr>
          <a:xfrm>
            <a:off x="4788805" y="2861647"/>
            <a:ext cx="521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kumimoji="1" lang="en-US" altLang="ja-JP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1 MAPS4 is not available with 600x900 12pass high-density mode. It may cause banding and uneven color.</a:t>
            </a:r>
            <a:endParaRPr lang="en-US" altLang="ja-JP" sz="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ja-JP" sz="9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altLang="ja-JP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2 Adhesion of the media and ink may not be sufficient when the density of white is higher than 90%.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073048" y="4332607"/>
            <a:ext cx="2885407" cy="2483989"/>
            <a:chOff x="1648746" y="3836764"/>
            <a:chExt cx="3365450" cy="289724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48746" y="3836764"/>
              <a:ext cx="3365450" cy="289724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732352" y="3994879"/>
              <a:ext cx="118386" cy="1538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/>
                <a:t>1</a:t>
              </a:r>
              <a:endParaRPr lang="en-US" sz="1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18450" y="3840991"/>
              <a:ext cx="118386" cy="1538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/>
                <a:t>2</a:t>
              </a:r>
              <a:endParaRPr lang="en-US" sz="1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36836" y="4082190"/>
              <a:ext cx="118386" cy="1538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/>
                <a:t>3</a:t>
              </a:r>
              <a:endParaRPr lang="en-US" sz="1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64871" y="6408727"/>
              <a:ext cx="118386" cy="1538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 smtClean="0"/>
                <a:t>4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352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Undercoat printing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/>
            <a:r>
              <a:rPr lang="en-US" altLang="ja-JP" sz="2400" dirty="0"/>
              <a:t>When printing directly </a:t>
            </a:r>
            <a:r>
              <a:rPr lang="en-US" altLang="ja-JP" sz="2400" dirty="0" smtClean="0"/>
              <a:t>on general acrylic substrates, </a:t>
            </a:r>
            <a:r>
              <a:rPr lang="en-US" altLang="ja-JP" sz="2400" dirty="0" err="1" smtClean="0"/>
              <a:t>Acrylite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Sumipex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or </a:t>
            </a:r>
            <a:r>
              <a:rPr lang="en-US" altLang="ja-JP" sz="2400" dirty="0" smtClean="0"/>
              <a:t>Plexiglas </a:t>
            </a:r>
            <a:r>
              <a:rPr lang="en-US" altLang="ja-JP" sz="2400" dirty="0"/>
              <a:t>with LUS-120, t</a:t>
            </a:r>
            <a:r>
              <a:rPr lang="en-US" altLang="ja-JP" sz="2400" dirty="0" smtClean="0"/>
              <a:t>he image quality may </a:t>
            </a:r>
            <a:r>
              <a:rPr lang="en-US" altLang="ja-JP" sz="2400" dirty="0"/>
              <a:t>gets </a:t>
            </a:r>
            <a:r>
              <a:rPr lang="en-US" altLang="ja-JP" sz="2400" dirty="0" smtClean="0"/>
              <a:t>blurred</a:t>
            </a:r>
            <a:endParaRPr lang="en-US" altLang="ja-JP" sz="2400" dirty="0"/>
          </a:p>
          <a:p>
            <a:pPr marL="171450" indent="-171450"/>
            <a:r>
              <a:rPr lang="en-US" altLang="ja-JP" sz="2400" dirty="0"/>
              <a:t>By printing undercoat*</a:t>
            </a:r>
            <a:r>
              <a:rPr lang="en-US" altLang="ja-JP" sz="2400" baseline="30000" dirty="0"/>
              <a:t>1 </a:t>
            </a:r>
            <a:r>
              <a:rPr lang="en-US" altLang="ja-JP" sz="2400" dirty="0"/>
              <a:t>with “primer”</a:t>
            </a:r>
            <a:r>
              <a:rPr lang="ja-JP" altLang="en-US" sz="2400" dirty="0"/>
              <a:t> </a:t>
            </a:r>
            <a:r>
              <a:rPr lang="en-US" altLang="ja-JP" sz="2400" dirty="0"/>
              <a:t>or “</a:t>
            </a:r>
            <a:r>
              <a:rPr lang="en-US" altLang="ja-JP" sz="2400" dirty="0" smtClean="0"/>
              <a:t>clear”, thin </a:t>
            </a:r>
            <a:r>
              <a:rPr lang="en-US" altLang="ja-JP" sz="2400" dirty="0"/>
              <a:t>lines and small fonts can be printed </a:t>
            </a:r>
            <a:r>
              <a:rPr lang="en-US" altLang="ja-JP" sz="2400" dirty="0" smtClean="0"/>
              <a:t>sharp without </a:t>
            </a:r>
            <a:r>
              <a:rPr lang="en-US" altLang="ja-JP" sz="2400" dirty="0"/>
              <a:t>being </a:t>
            </a:r>
            <a:r>
              <a:rPr lang="en-US" altLang="ja-JP" sz="2400" dirty="0" smtClean="0"/>
              <a:t>blurry</a:t>
            </a:r>
          </a:p>
          <a:p>
            <a:pPr marL="171450" indent="-171450"/>
            <a:endParaRPr lang="en-US" altLang="ja-JP" sz="2400" dirty="0" smtClean="0"/>
          </a:p>
          <a:p>
            <a:pPr marL="171450" indent="-171450"/>
            <a:r>
              <a:rPr lang="en-US" altLang="ja-JP" sz="2400" dirty="0" smtClean="0"/>
              <a:t>Comparison:</a:t>
            </a:r>
          </a:p>
          <a:p>
            <a:pPr marL="171450" indent="-171450"/>
            <a:endParaRPr lang="en-US" altLang="ja-JP" sz="2400" dirty="0"/>
          </a:p>
          <a:p>
            <a:pPr marL="171450" indent="-171450"/>
            <a:endParaRPr lang="en-US" altLang="ja-JP" sz="2400" dirty="0" smtClean="0"/>
          </a:p>
          <a:p>
            <a:pPr marL="171450" indent="-171450"/>
            <a:r>
              <a:rPr lang="en-US" altLang="ja-JP" sz="2400" dirty="0" smtClean="0"/>
              <a:t>Print speeds for undercoat print in standard mode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sz="2400" dirty="0">
                <a:solidFill>
                  <a:srgbClr val="3366FF"/>
                </a:solidFill>
              </a:rPr>
              <a:t/>
            </a:r>
            <a:br>
              <a:rPr lang="en-US" altLang="ja-JP" sz="2400" dirty="0">
                <a:solidFill>
                  <a:srgbClr val="3366FF"/>
                </a:solidFill>
              </a:rPr>
            </a:br>
            <a:endParaRPr lang="en-US" sz="2400" dirty="0"/>
          </a:p>
        </p:txBody>
      </p:sp>
      <p:graphicFrame>
        <p:nvGraphicFramePr>
          <p:cNvPr id="8" name="コンテンツ プレースホルダー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883057"/>
              </p:ext>
            </p:extLst>
          </p:nvPr>
        </p:nvGraphicFramePr>
        <p:xfrm>
          <a:off x="637457" y="3744169"/>
          <a:ext cx="4163868" cy="899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1004"/>
                <a:gridCol w="1129030"/>
                <a:gridCol w="1052830"/>
                <a:gridCol w="991004"/>
              </a:tblGrid>
              <a:tr h="1981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</a:t>
                      </a:r>
                      <a:r>
                        <a:rPr kumimoji="1" lang="en-US" altLang="ja-JP" sz="1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data</a:t>
                      </a:r>
                      <a:endParaRPr kumimoji="1" lang="en-US" altLang="ja-JP" sz="10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LUS-120 </a:t>
                      </a:r>
                    </a:p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w/o</a:t>
                      </a:r>
                      <a:r>
                        <a:rPr kumimoji="1" lang="en-US" altLang="ja-JP" sz="1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undercoat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LUS-120 </a:t>
                      </a:r>
                    </a:p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w/</a:t>
                      </a:r>
                      <a:r>
                        <a:rPr kumimoji="1" lang="en-US" altLang="ja-JP" sz="10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undercoat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LH-100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(Standard)</a:t>
                      </a:r>
                      <a:endParaRPr kumimoji="1" lang="ja-JP" altLang="en-US" sz="1000" b="1" dirty="0" smtClean="0"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85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Lines</a:t>
                      </a:r>
                      <a:r>
                        <a:rPr kumimoji="1" lang="en-US" altLang="ja-JP" sz="900" b="0" baseline="0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&amp; fonts</a:t>
                      </a:r>
                      <a:endParaRPr kumimoji="1" lang="ja-JP" altLang="en-US" sz="900" b="0" dirty="0"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kumimoji="1" lang="ja-JP" altLang="en-US" sz="1050" b="0" dirty="0"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◎</a:t>
                      </a:r>
                      <a:endParaRPr kumimoji="1" lang="ja-JP" altLang="en-US" sz="1050" b="0" dirty="0"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●</a:t>
                      </a:r>
                      <a:endParaRPr kumimoji="1" lang="ja-JP" altLang="en-US" sz="1050" b="0" dirty="0"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Pictures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●</a:t>
                      </a:r>
                      <a:endParaRPr kumimoji="1" lang="ja-JP" altLang="en-US" sz="1050" b="0" dirty="0"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endParaRPr kumimoji="1" lang="ja-JP" altLang="en-US" sz="1050" b="0" dirty="0"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●</a:t>
                      </a:r>
                      <a:endParaRPr kumimoji="1" lang="ja-JP" altLang="en-US" sz="1050" b="0" dirty="0"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正方形/長方形 17"/>
          <p:cNvSpPr/>
          <p:nvPr/>
        </p:nvSpPr>
        <p:spPr>
          <a:xfrm>
            <a:off x="4969816" y="3664113"/>
            <a:ext cx="93968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Image quality</a:t>
            </a:r>
          </a:p>
          <a:p>
            <a:r>
              <a:rPr lang="ja-JP" alt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◎ </a:t>
            </a:r>
            <a:r>
              <a:rPr lang="en-US" altLang="ja-JP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Very good</a:t>
            </a:r>
          </a:p>
          <a:p>
            <a:r>
              <a:rPr lang="en-US" altLang="ja-JP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O - Good</a:t>
            </a:r>
          </a:p>
          <a:p>
            <a:r>
              <a:rPr lang="ja-JP" alt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altLang="ja-JP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Standard</a:t>
            </a:r>
          </a:p>
          <a:p>
            <a:r>
              <a:rPr lang="en-US" altLang="ja-JP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x - Not good</a:t>
            </a:r>
            <a:endParaRPr lang="ja-JP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8000" y="2861868"/>
            <a:ext cx="53499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latin typeface="+mn-ea"/>
              </a:rPr>
              <a:t>*1 Refer </a:t>
            </a:r>
            <a:r>
              <a:rPr lang="en-US" altLang="ja-JP" sz="800" dirty="0" smtClean="0">
                <a:latin typeface="+mn-ea"/>
              </a:rPr>
              <a:t>to recommended density setting of </a:t>
            </a:r>
            <a:r>
              <a:rPr lang="en-US" altLang="ja-JP" sz="800" dirty="0">
                <a:latin typeface="+mn-ea"/>
              </a:rPr>
              <a:t>clear and </a:t>
            </a:r>
            <a:r>
              <a:rPr lang="en-US" altLang="ja-JP" sz="800" dirty="0" smtClean="0">
                <a:latin typeface="+mn-ea"/>
              </a:rPr>
              <a:t>primer for </a:t>
            </a:r>
            <a:r>
              <a:rPr lang="en-US" altLang="ja-JP" sz="800" dirty="0">
                <a:latin typeface="+mn-ea"/>
              </a:rPr>
              <a:t>undercoat </a:t>
            </a:r>
            <a:r>
              <a:rPr lang="en-US" altLang="ja-JP" sz="800" dirty="0" smtClean="0">
                <a:latin typeface="+mn-ea"/>
              </a:rPr>
              <a:t>printing</a:t>
            </a:r>
            <a:endParaRPr lang="en-US" altLang="ja-JP" sz="800" dirty="0">
              <a:latin typeface="+mn-ea"/>
            </a:endParaRPr>
          </a:p>
        </p:txBody>
      </p:sp>
      <p:graphicFrame>
        <p:nvGraphicFramePr>
          <p:cNvPr id="10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612695"/>
              </p:ext>
            </p:extLst>
          </p:nvPr>
        </p:nvGraphicFramePr>
        <p:xfrm>
          <a:off x="648000" y="5121182"/>
          <a:ext cx="7025009" cy="1417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0143"/>
                <a:gridCol w="2263609"/>
                <a:gridCol w="1389360"/>
                <a:gridCol w="2011897"/>
              </a:tblGrid>
              <a:tr h="196276">
                <a:tc rowSpan="2"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Print</a:t>
                      </a:r>
                      <a:r>
                        <a:rPr kumimoji="1" lang="en-US" altLang="ja-JP" sz="1050" b="1" baseline="0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mode</a:t>
                      </a:r>
                      <a:endParaRPr kumimoji="1" lang="ja-JP" altLang="en-US" sz="1050" b="1" dirty="0"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LUS-120 with</a:t>
                      </a:r>
                      <a:r>
                        <a:rPr kumimoji="1" lang="en-US" altLang="ja-JP" sz="1050" b="1" baseline="0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primer</a:t>
                      </a:r>
                      <a:endParaRPr kumimoji="1" lang="ja-JP" altLang="en-US" sz="1050" b="1" dirty="0"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96276">
                <a:tc gridSpan="2" vMerge="1"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Speed[</a:t>
                      </a:r>
                      <a:r>
                        <a:rPr kumimoji="1" lang="ja-JP" altLang="en-US" sz="1050" b="1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㎡</a:t>
                      </a:r>
                      <a:r>
                        <a:rPr kumimoji="1" lang="en-US" altLang="ja-JP" sz="1050" b="1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/h]</a:t>
                      </a:r>
                      <a:endParaRPr kumimoji="1" lang="ja-JP" altLang="en-US" sz="1050" b="1" dirty="0" smtClean="0"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Print</a:t>
                      </a:r>
                      <a:r>
                        <a:rPr kumimoji="1" lang="en-US" altLang="ja-JP" sz="1050" b="1" baseline="0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time per table</a:t>
                      </a:r>
                      <a:endParaRPr kumimoji="1" lang="ja-JP" altLang="en-US" sz="1050" b="1" dirty="0"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FF"/>
                    </a:solidFill>
                  </a:tcPr>
                </a:tc>
              </a:tr>
              <a:tr h="19627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Draft</a:t>
                      </a:r>
                      <a:endParaRPr kumimoji="1" lang="ja-JP" altLang="en-US" sz="900" b="0" dirty="0"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600x600</a:t>
                      </a:r>
                      <a:r>
                        <a:rPr kumimoji="1" lang="en-US" altLang="ja-JP" sz="900" baseline="0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6p, </a:t>
                      </a:r>
                      <a:r>
                        <a:rPr kumimoji="1" lang="en-US" altLang="ja-JP" sz="900" baseline="0" dirty="0" err="1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Uni</a:t>
                      </a:r>
                      <a:r>
                        <a:rPr kumimoji="1" lang="en-US" altLang="ja-JP" sz="900" baseline="0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Hi</a:t>
                      </a:r>
                      <a:endParaRPr kumimoji="1" lang="ja-JP" altLang="en-US" sz="900" b="0" dirty="0"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aseline="0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2.43</a:t>
                      </a:r>
                      <a:endParaRPr kumimoji="1" lang="ja-JP" altLang="en-US" sz="900" b="0" dirty="0"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8m57s</a:t>
                      </a:r>
                      <a:endParaRPr kumimoji="1" lang="ja-JP" altLang="en-US" sz="900" b="0" dirty="0"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27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High</a:t>
                      </a:r>
                      <a:r>
                        <a:rPr kumimoji="1" lang="en-US" altLang="ja-JP" sz="900" b="0" baseline="0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speed</a:t>
                      </a:r>
                      <a:endParaRPr kumimoji="1" lang="ja-JP" altLang="en-US" sz="900" b="0" dirty="0"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600x600, 8p,</a:t>
                      </a:r>
                      <a:r>
                        <a:rPr kumimoji="1" lang="en-US" altLang="ja-JP" sz="900" baseline="0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900" baseline="0" dirty="0" err="1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Uni</a:t>
                      </a:r>
                      <a:r>
                        <a:rPr kumimoji="1" lang="en-US" altLang="ja-JP" sz="900" baseline="0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Hi</a:t>
                      </a:r>
                      <a:endParaRPr kumimoji="1" lang="ja-JP" altLang="en-US" sz="900" b="0" dirty="0"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2.04</a:t>
                      </a:r>
                      <a:endParaRPr kumimoji="1" lang="ja-JP" altLang="en-US" sz="900" b="0" dirty="0"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10m42s</a:t>
                      </a:r>
                      <a:endParaRPr kumimoji="1" lang="ja-JP" altLang="en-US" sz="900" b="0" dirty="0"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27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Standard</a:t>
                      </a:r>
                      <a:endParaRPr kumimoji="1" lang="ja-JP" altLang="en-US" sz="900" b="0" dirty="0"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600x900,</a:t>
                      </a:r>
                      <a:r>
                        <a:rPr kumimoji="1" lang="en-US" altLang="ja-JP" sz="900" baseline="0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12p, </a:t>
                      </a:r>
                      <a:r>
                        <a:rPr kumimoji="1" lang="en-US" altLang="ja-JP" sz="900" baseline="0" dirty="0" err="1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Uni</a:t>
                      </a:r>
                      <a:r>
                        <a:rPr kumimoji="1" lang="en-US" altLang="ja-JP" sz="900" baseline="0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Hi</a:t>
                      </a:r>
                      <a:endParaRPr kumimoji="1" lang="ja-JP" altLang="en-US" sz="900" b="0" dirty="0"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1.52</a:t>
                      </a:r>
                      <a:endParaRPr kumimoji="1" lang="ja-JP" altLang="en-US" sz="900" b="0" dirty="0"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14m22s</a:t>
                      </a:r>
                      <a:endParaRPr kumimoji="1" lang="ja-JP" altLang="en-US" sz="900" b="0" dirty="0"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27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High</a:t>
                      </a:r>
                      <a:r>
                        <a:rPr kumimoji="1" lang="en-US" altLang="ja-JP" sz="900" b="0" baseline="0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quality</a:t>
                      </a:r>
                      <a:endParaRPr kumimoji="1" lang="ja-JP" altLang="en-US" sz="900" b="0" dirty="0"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1200x1200, 16p, </a:t>
                      </a:r>
                      <a:r>
                        <a:rPr kumimoji="1" lang="en-US" altLang="ja-JP" sz="900" dirty="0" err="1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Uni</a:t>
                      </a:r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Hi</a:t>
                      </a:r>
                      <a:endParaRPr kumimoji="1" lang="ja-JP" altLang="en-US" sz="900" b="0" dirty="0"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0.97</a:t>
                      </a:r>
                      <a:endParaRPr kumimoji="1" lang="ja-JP" altLang="en-US" sz="900" b="0" dirty="0"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22m27s</a:t>
                      </a:r>
                      <a:endParaRPr kumimoji="1" lang="ja-JP" altLang="en-US" sz="900" b="0" dirty="0"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403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maki PM Template 2018 v1.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Helvetica LT Std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maki PM Template 2018 16-9.potx" id="{703E20D2-6598-4D5E-AFDD-DF1E92395658}" vid="{7E17DD83-BB2D-4F8F-B70F-6E46809FDE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25B38307DF1A4B8C714DB49D74DCCB" ma:contentTypeVersion="5" ma:contentTypeDescription="Create a new document." ma:contentTypeScope="" ma:versionID="264b8e7e14b327abb703e4929790de81">
  <xsd:schema xmlns:xsd="http://www.w3.org/2001/XMLSchema" xmlns:xs="http://www.w3.org/2001/XMLSchema" xmlns:p="http://schemas.microsoft.com/office/2006/metadata/properties" xmlns:ns2="5eb52e26-b8e2-4c36-99fc-f10de16729e4" xmlns:ns3="12db6f9e-3c6f-4f7e-909b-9fcc028fbb5b" targetNamespace="http://schemas.microsoft.com/office/2006/metadata/properties" ma:root="true" ma:fieldsID="49ef86b8c1f760794f3ae93a192bac01" ns2:_="" ns3:_="">
    <xsd:import namespace="5eb52e26-b8e2-4c36-99fc-f10de16729e4"/>
    <xsd:import namespace="12db6f9e-3c6f-4f7e-909b-9fcc028fbb5b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Language" minOccurs="0"/>
                <xsd:element ref="ns3:Product_x0020_type"/>
                <xsd:element ref="ns3:Product_x0020_group"/>
                <xsd:element ref="ns2:Item" minOccurs="0"/>
                <xsd:element ref="ns3:q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b52e26-b8e2-4c36-99fc-f10de16729e4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ma:displayName="Document type" ma:format="Dropdown" ma:internalName="Document_x0020_type">
      <xsd:simpleType>
        <xsd:restriction base="dms:Choice">
          <xsd:enumeration value="Product Guide"/>
          <xsd:enumeration value="Operation Guide"/>
          <xsd:enumeration value="Technical information"/>
          <xsd:enumeration value="Brochure"/>
          <xsd:enumeration value="Video"/>
        </xsd:restriction>
      </xsd:simpleType>
    </xsd:element>
    <xsd:element name="Language" ma:index="3" nillable="true" ma:displayName="Language" ma:format="Dropdown" ma:internalName="Language">
      <xsd:simpleType>
        <xsd:restriction base="dms:Choice">
          <xsd:enumeration value="English"/>
          <xsd:enumeration value="German"/>
          <xsd:enumeration value="French"/>
          <xsd:enumeration value="Italian"/>
          <xsd:enumeration value="Spanish"/>
          <xsd:enumeration value="Turkish"/>
          <xsd:enumeration value="Russian"/>
        </xsd:restriction>
      </xsd:simpleType>
    </xsd:element>
    <xsd:element name="Item" ma:index="6" nillable="true" ma:displayName="Item" ma:internalName="Ite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JV150/300 series"/>
                    <xsd:enumeration value="CJV150/300 series"/>
                    <xsd:enumeration value="UCJV150/300 series"/>
                    <xsd:enumeration value="UJV55-320"/>
                    <xsd:enumeration value="SWJ-320"/>
                    <xsd:enumeration value="SIJ-320"/>
                    <xsd:enumeration value="JV400-LX"/>
                    <xsd:enumeration value="JV400-SUV"/>
                    <xsd:enumeration value="JFX200"/>
                    <xsd:enumeration value="JFX500"/>
                    <xsd:enumeration value="UJF-MkII series"/>
                    <xsd:enumeration value="UJF-7151"/>
                    <xsd:enumeration value="3DUJ-553"/>
                    <xsd:enumeration value="TS30-1300"/>
                    <xsd:enumeration value="TS55-1800"/>
                    <xsd:enumeration value="TS300P-1800"/>
                    <xsd:enumeration value="TS500-1800"/>
                    <xsd:enumeration value="TS500P-3200"/>
                    <xsd:enumeration value="TX300P-1800"/>
                    <xsd:enumeration value="TX300P-1800B"/>
                    <xsd:enumeration value="TX500-1800B"/>
                    <xsd:enumeration value="TX500-1800DS"/>
                    <xsd:enumeration value="TX500P-3200DS"/>
                    <xsd:enumeration value="Tiger-1800B"/>
                    <xsd:enumeration value="CFL-605RT"/>
                    <xsd:enumeration value="CG-SRIII"/>
                    <xsd:enumeration value="CG-FXII"/>
                    <xsd:enumeration value="CF22-1225-RC-S"/>
                    <xsd:enumeration value="LA-160W"/>
                    <xsd:enumeration value="RasterLink 6"/>
                    <xsd:enumeration value="MPM-3"/>
                    <xsd:enumeration value="TxLink 3"/>
                    <xsd:enumeration value="SS21"/>
                    <xsd:enumeration value="BS3"/>
                    <xsd:enumeration value="BS4"/>
                    <xsd:enumeration value="CS100"/>
                    <xsd:enumeration value="CS200"/>
                    <xsd:enumeration value="LH100"/>
                    <xsd:enumeration value="MUH-100-Si"/>
                    <xsd:enumeration value="LUS120"/>
                    <xsd:enumeration value="LUS150"/>
                    <xsd:enumeration value="LUS170"/>
                    <xsd:enumeration value="LUS200"/>
                    <xsd:enumeration value="LUS350"/>
                    <xsd:enumeration value="Sb52"/>
                    <xsd:enumeration value="Sb53"/>
                    <xsd:enumeration value="Sb54"/>
                    <xsd:enumeration value="Sb300"/>
                    <xsd:enumeration value="Sb310"/>
                    <xsd:enumeration value="Sb320"/>
                    <xsd:enumeration value="Sb410"/>
                    <xsd:enumeration value="Sb411"/>
                    <xsd:enumeration value="Sb420"/>
                    <xsd:enumeration value="Sb500"/>
                    <xsd:enumeration value="Sb610"/>
                    <xsd:enumeration value="Rc400"/>
                    <xsd:enumeration value="Rc500"/>
                    <xsd:enumeration value="TP400"/>
                    <xsd:enumeration value="AC400"/>
                    <xsd:enumeration value="DD400"/>
                    <xsd:enumeration value="MLSb510"/>
                    <xsd:enumeration value="MLRc500"/>
                    <xsd:enumeration value="TR300-1850C"/>
                    <xsd:enumeration value="TR300-1850S"/>
                    <xsd:enumeration value="TR600-1850W"/>
                    <xsd:enumeration value="TR600-1850S"/>
                    <xsd:enumeration value="Discontinued"/>
                    <xsd:enumeration value="General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db6f9e-3c6f-4f7e-909b-9fcc028fbb5b" elementFormDefault="qualified">
    <xsd:import namespace="http://schemas.microsoft.com/office/2006/documentManagement/types"/>
    <xsd:import namespace="http://schemas.microsoft.com/office/infopath/2007/PartnerControls"/>
    <xsd:element name="Product_x0020_type" ma:index="4" ma:displayName="Product type" ma:format="Dropdown" ma:internalName="Product_x0020_type">
      <xsd:simpleType>
        <xsd:restriction base="dms:Choice">
          <xsd:enumeration value="Application"/>
          <xsd:enumeration value="Ink"/>
          <xsd:enumeration value="Machine"/>
          <xsd:enumeration value="Software"/>
        </xsd:restriction>
      </xsd:simpleType>
    </xsd:element>
    <xsd:element name="Product_x0020_group" ma:index="5" ma:displayName="Product group" ma:format="Dropdown" ma:internalName="Product_x0020_group">
      <xsd:simpleType>
        <xsd:restriction base="dms:Choice">
          <xsd:enumeration value="Industrial Products"/>
          <xsd:enumeration value="Sign Graphics"/>
          <xsd:enumeration value="Textile and Apparel"/>
          <xsd:enumeration value="3D"/>
          <xsd:enumeration value="General"/>
        </xsd:restriction>
      </xsd:simpleType>
    </xsd:element>
    <xsd:element name="q" ma:index="13" nillable="true" ma:displayName="q" ma:default="" ma:description="Column to hold the unique id of the combination of ECM metadata for an item in a library." ma:hidden="true" ma:indexed="true" ma:internalName="q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q xmlns="12db6f9e-3c6f-4f7e-909b-9fcc028fbb5b" xsi:nil="true"/>
    <Document_x0020_type xmlns="5eb52e26-b8e2-4c36-99fc-f10de16729e4">Operation Guide</Document_x0020_type>
    <Product_x0020_type xmlns="12db6f9e-3c6f-4f7e-909b-9fcc028fbb5b">Machine</Product_x0020_type>
    <Language xmlns="5eb52e26-b8e2-4c36-99fc-f10de16729e4">English</Language>
    <Item xmlns="5eb52e26-b8e2-4c36-99fc-f10de16729e4">
      <Value>UJF-7151</Value>
    </Item>
    <Product_x0020_group xmlns="12db6f9e-3c6f-4f7e-909b-9fcc028fbb5b">Industrial Products</Product_x0020_group>
  </documentManagement>
</p:properties>
</file>

<file path=customXml/itemProps1.xml><?xml version="1.0" encoding="utf-8"?>
<ds:datastoreItem xmlns:ds="http://schemas.openxmlformats.org/officeDocument/2006/customXml" ds:itemID="{0942C2BE-4FC0-4C22-BDF5-FC765D33F1BD}"/>
</file>

<file path=customXml/itemProps2.xml><?xml version="1.0" encoding="utf-8"?>
<ds:datastoreItem xmlns:ds="http://schemas.openxmlformats.org/officeDocument/2006/customXml" ds:itemID="{9FF1FC08-6C97-498E-A47B-3DF2D2FDDAE2}"/>
</file>

<file path=customXml/itemProps3.xml><?xml version="1.0" encoding="utf-8"?>
<ds:datastoreItem xmlns:ds="http://schemas.openxmlformats.org/officeDocument/2006/customXml" ds:itemID="{D58B06FA-1634-4192-9D6B-EE9B325AC561}"/>
</file>

<file path=docProps/app.xml><?xml version="1.0" encoding="utf-8"?>
<Properties xmlns="http://schemas.openxmlformats.org/officeDocument/2006/extended-properties" xmlns:vt="http://schemas.openxmlformats.org/officeDocument/2006/docPropsVTypes">
  <Template>Mimaki PM Template 2018 16-9</Template>
  <TotalTime>953</TotalTime>
  <Words>2826</Words>
  <Application>Microsoft Office PowerPoint</Application>
  <PresentationFormat>Widescreen</PresentationFormat>
  <Paragraphs>737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Regular</vt:lpstr>
      <vt:lpstr>Helvetica Light</vt:lpstr>
      <vt:lpstr>メイリオ</vt:lpstr>
      <vt:lpstr>Wingdings</vt:lpstr>
      <vt:lpstr>Mimaki PM Template 2018 v1.1</vt:lpstr>
      <vt:lpstr>PowerPoint Presentation</vt:lpstr>
      <vt:lpstr>Terms of use</vt:lpstr>
      <vt:lpstr>Available print modes</vt:lpstr>
      <vt:lpstr>MAPS</vt:lpstr>
      <vt:lpstr>Color matching function</vt:lpstr>
      <vt:lpstr>Printing clear ink</vt:lpstr>
      <vt:lpstr>Printing primer ink</vt:lpstr>
      <vt:lpstr>Printing white ink</vt:lpstr>
      <vt:lpstr>Undercoat printing</vt:lpstr>
      <vt:lpstr>Setting undercoat printing: primer</vt:lpstr>
      <vt:lpstr>Setting undercoat printing: Clear</vt:lpstr>
      <vt:lpstr>Braille printing: General</vt:lpstr>
      <vt:lpstr>Braille Printing: procedure</vt:lpstr>
      <vt:lpstr>Braille printing: Design</vt:lpstr>
      <vt:lpstr>Braille printing: Design</vt:lpstr>
      <vt:lpstr>Braille printing: print</vt:lpstr>
      <vt:lpstr>Metallic InK: Print Workflow</vt:lpstr>
      <vt:lpstr>INtroduction</vt:lpstr>
      <vt:lpstr>MUH-100-SI Print COndition</vt:lpstr>
      <vt:lpstr>Import Data</vt:lpstr>
      <vt:lpstr>Create Metallic Layer</vt:lpstr>
      <vt:lpstr>Composite Layers</vt:lpstr>
      <vt:lpstr>Composition Confirmation</vt:lpstr>
      <vt:lpstr>Finish Of Metallic Layer</vt:lpstr>
      <vt:lpstr>Set Print Quality of Metallic Layer</vt:lpstr>
      <vt:lpstr>Set Print Quality of Metallic Color</vt:lpstr>
      <vt:lpstr>Set Print Quality of Color</vt:lpstr>
      <vt:lpstr>Print Metallic Job Composition</vt:lpstr>
      <vt:lpstr>Revision History</vt:lpstr>
      <vt:lpstr>Thank you</vt:lpstr>
    </vt:vector>
  </TitlesOfParts>
  <Company>Mimaki Europe B.V.</Company>
  <LinksUpToDate>false</LinksUpToDate>
  <SharedDoc>false</SharedDoc>
  <HyperlinkBase>www.mimakieurope.com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UJF-7151plus Print Guide 1.1EU</dc:title>
  <dc:creator>Mustafa Okanovic</dc:creator>
  <cp:lastModifiedBy>Mustafa Okanovic</cp:lastModifiedBy>
  <cp:revision>105</cp:revision>
  <cp:lastPrinted>2017-08-22T14:37:24Z</cp:lastPrinted>
  <dcterms:created xsi:type="dcterms:W3CDTF">2018-06-08T13:41:10Z</dcterms:created>
  <dcterms:modified xsi:type="dcterms:W3CDTF">2019-01-07T10:31:27Z</dcterms:modified>
  <cp:category>IP</cp:category>
  <cp:contentStatus>0.48EU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0x010100DB25B38307DF1A4B8C714DB49D74DCCB</vt:lpwstr>
  </property>
</Properties>
</file>